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85" r:id="rId4"/>
    <p:sldId id="295" r:id="rId5"/>
    <p:sldId id="289" r:id="rId6"/>
    <p:sldId id="296" r:id="rId7"/>
    <p:sldId id="297" r:id="rId8"/>
    <p:sldId id="261" r:id="rId9"/>
    <p:sldId id="301" r:id="rId10"/>
    <p:sldId id="263" r:id="rId11"/>
    <p:sldId id="298" r:id="rId12"/>
    <p:sldId id="292" r:id="rId13"/>
    <p:sldId id="300" r:id="rId14"/>
    <p:sldId id="291" r:id="rId15"/>
    <p:sldId id="280" r:id="rId16"/>
  </p:sldIdLst>
  <p:sldSz cx="9144000" cy="5143500" type="screen16x9"/>
  <p:notesSz cx="6858000" cy="9144000"/>
  <p:embeddedFontLst>
    <p:embeddedFont>
      <p:font typeface="Nixie One" panose="020B0604020202020204" charset="0"/>
      <p:regular r:id="rId19"/>
    </p:embeddedFont>
    <p:embeddedFont>
      <p:font typeface="Varela Round" panose="020B0604020202020204" charset="-79"/>
      <p:regular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iwan khalni" initials="Sk" lastIdx="0" clrIdx="0">
    <p:extLst>
      <p:ext uri="{19B8F6BF-5375-455C-9EA6-DF929625EA0E}">
        <p15:presenceInfo xmlns:p15="http://schemas.microsoft.com/office/powerpoint/2012/main" userId="062a8745ae9d23a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783E5D-A100-40BB-AC57-937B226BE5A6}">
  <a:tblStyle styleId="{FC783E5D-A100-40BB-AC57-937B226BE5A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F33D98BE-05A4-4628-AFBE-AE091E9B4F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B196479-363B-4313-B899-FBF9A876D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32AB2-5EDB-4B37-A477-81EE77FFED3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2A24A9C-F495-4D09-B795-CEC1A1D361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816B310-A964-4720-8B62-69D25BCB41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CDDC2-DB88-4BD6-A9A3-7FF5BD928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29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16549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7098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316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0324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3601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2065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6752750" y="3465100"/>
            <a:ext cx="2284200" cy="2284200"/>
          </a:xfrm>
          <a:prstGeom prst="donut">
            <a:avLst>
              <a:gd name="adj" fmla="val 11909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76550" y="4217275"/>
            <a:ext cx="1207800" cy="12078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8244625" y="25419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213975" y="695900"/>
            <a:ext cx="871500" cy="8715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1144200" y="2698575"/>
            <a:ext cx="893700" cy="8937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259925" y="-20630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-152925" y="1360050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339600" y="243625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788725" y="2338650"/>
            <a:ext cx="811200" cy="811200"/>
          </a:xfrm>
          <a:prstGeom prst="donut">
            <a:avLst>
              <a:gd name="adj" fmla="val 22275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153675" y="4149950"/>
            <a:ext cx="1207800" cy="1207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1315800" y="3860975"/>
            <a:ext cx="550500" cy="5505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438575" y="2993025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7744850" y="42047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8839500" y="1019775"/>
            <a:ext cx="397500" cy="397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8295350" y="-321125"/>
            <a:ext cx="741600" cy="741600"/>
          </a:xfrm>
          <a:prstGeom prst="donut">
            <a:avLst>
              <a:gd name="adj" fmla="val 31897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651500" y="161632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2179100" y="83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8062825" y="688875"/>
            <a:ext cx="449700" cy="4497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2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/>
          <p:nvPr/>
        </p:nvSpPr>
        <p:spPr>
          <a:xfrm>
            <a:off x="-358950" y="2194400"/>
            <a:ext cx="2347200" cy="2347200"/>
          </a:xfrm>
          <a:prstGeom prst="donut">
            <a:avLst>
              <a:gd name="adj" fmla="val 36789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198450" y="-321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8004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198450" y="420475"/>
            <a:ext cx="657600" cy="657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1177051" y="657475"/>
            <a:ext cx="846900" cy="846900"/>
          </a:xfrm>
          <a:prstGeom prst="donut">
            <a:avLst>
              <a:gd name="adj" fmla="val 22275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887650" y="4142300"/>
            <a:ext cx="1207800" cy="12078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153675" y="4799600"/>
            <a:ext cx="550500" cy="550500"/>
          </a:xfrm>
          <a:prstGeom prst="donut">
            <a:avLst>
              <a:gd name="adj" fmla="val 18606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1172525" y="1696950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7844250" y="6192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7515500" y="-72500"/>
            <a:ext cx="397500" cy="3975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8651500" y="1030850"/>
            <a:ext cx="304800" cy="3048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8097900" y="167450"/>
            <a:ext cx="741600" cy="741600"/>
          </a:xfrm>
          <a:prstGeom prst="donut">
            <a:avLst>
              <a:gd name="adj" fmla="val 8064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8394750" y="15043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-205625" y="2347725"/>
            <a:ext cx="2040600" cy="2040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305125" y="-214450"/>
            <a:ext cx="765300" cy="7653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8532600" y="911950"/>
            <a:ext cx="542700" cy="5427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name="adj" fmla="val 18608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100425" y="-196925"/>
            <a:ext cx="741600" cy="741600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741750" y="4449750"/>
            <a:ext cx="397500" cy="397500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-164200" y="4277700"/>
            <a:ext cx="741600" cy="741600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8568725" y="4717500"/>
            <a:ext cx="508500" cy="508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8077475" y="224125"/>
            <a:ext cx="304800" cy="3048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8553248" y="328373"/>
            <a:ext cx="585600" cy="585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100425" y="3830625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7" r:id="rId4"/>
  </p:sldLayoutIdLst>
  <p:transition>
    <p:fade thruBlk="1"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2255425" y="1958373"/>
            <a:ext cx="4633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Software </a:t>
            </a:r>
            <a:r>
              <a:rPr lang="en-US" dirty="0" smtClean="0"/>
              <a:t>framework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University of Kurdistan</a:t>
            </a:r>
            <a:endParaRPr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9CEB8D-01A3-4F18-92EC-586BA4A26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5874" y="1550150"/>
            <a:ext cx="5275501" cy="33759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Web Application Frameworks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Designed to support the development of dynamic websites, web applications and web services.</a:t>
            </a:r>
          </a:p>
          <a:p>
            <a:pPr marL="11430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5754547F-1BCD-49D3-9E90-BDCC76CFD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Real-world Examples</a:t>
            </a:r>
          </a:p>
        </p:txBody>
      </p:sp>
      <p:sp>
        <p:nvSpPr>
          <p:cNvPr id="4" name="Shape 192">
            <a:extLst>
              <a:ext uri="{FF2B5EF4-FFF2-40B4-BE49-F238E27FC236}">
                <a16:creationId xmlns:a16="http://schemas.microsoft.com/office/drawing/2014/main" xmlns="" id="{D3A354E1-AD66-4D37-B98C-F41E89FD37F7}"/>
              </a:ext>
            </a:extLst>
          </p:cNvPr>
          <p:cNvSpPr txBox="1"/>
          <p:nvPr/>
        </p:nvSpPr>
        <p:spPr>
          <a:xfrm>
            <a:off x="2952520" y="4131325"/>
            <a:ext cx="5191705" cy="8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800" dirty="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10</a:t>
            </a: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A6F321-6C0E-4CB6-AAEF-37C9562F7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Web Application Frameworks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E7327F-DB7B-46D8-8501-83B82977F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5874" y="1550150"/>
            <a:ext cx="5275499" cy="33759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AngularJS </a:t>
            </a:r>
            <a:r>
              <a:rPr lang="en-US" sz="1600" dirty="0"/>
              <a:t>(</a:t>
            </a:r>
            <a:r>
              <a:rPr lang="en-US" sz="1400" dirty="0"/>
              <a:t>open source, java script, single-page</a:t>
            </a:r>
            <a:r>
              <a:rPr lang="en-US" sz="1600" dirty="0"/>
              <a:t>)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Laravel (</a:t>
            </a:r>
            <a:r>
              <a:rPr lang="en-US" sz="1400" dirty="0"/>
              <a:t>open source, php , web apps, MVC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ReactJS(</a:t>
            </a:r>
            <a:r>
              <a:rPr lang="en-US" sz="1600" dirty="0"/>
              <a:t>java script library, UI, single-page web apps, </a:t>
            </a:r>
            <a:r>
              <a:rPr lang="en-US" sz="1600" dirty="0" err="1"/>
              <a:t>facebook</a:t>
            </a:r>
            <a:r>
              <a:rPr lang="en-US" sz="1600" dirty="0"/>
              <a:t> ,Instagram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NodeJS(java script, server-side)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Ruby on rails (server-side, Ruby)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Symfony</a:t>
            </a:r>
            <a:r>
              <a:rPr lang="en-US" dirty="0"/>
              <a:t> (php)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ASP.NET(</a:t>
            </a:r>
            <a:r>
              <a:rPr lang="en-US" sz="1600" dirty="0"/>
              <a:t>server-side, web service, dynamic web pages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5" name="Shape 192">
            <a:extLst>
              <a:ext uri="{FF2B5EF4-FFF2-40B4-BE49-F238E27FC236}">
                <a16:creationId xmlns:a16="http://schemas.microsoft.com/office/drawing/2014/main" xmlns="" id="{C8AF9DE3-69B2-4406-9907-015333603724}"/>
              </a:ext>
            </a:extLst>
          </p:cNvPr>
          <p:cNvSpPr txBox="1"/>
          <p:nvPr/>
        </p:nvSpPr>
        <p:spPr>
          <a:xfrm>
            <a:off x="2699132" y="4234450"/>
            <a:ext cx="5191705" cy="72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800" dirty="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11</a:t>
            </a: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3329013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9BA034-CB3D-4494-81BB-613EB7312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Application Frameworks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6D0C62-B044-47BE-9419-40303264E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5875" y="1550150"/>
            <a:ext cx="5275500" cy="33759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Implement the standard structure of an application.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MVC (Model View Controller)</a:t>
            </a:r>
            <a:endParaRPr lang="en-US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ym typeface="Wingdings" panose="05000000000000000000" pitchFamily="2" charset="2"/>
              </a:rPr>
              <a:t>MFC (Microsoft Foundation Classes)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sym typeface="Wingdings" panose="05000000000000000000" pitchFamily="2" charset="2"/>
              </a:rPr>
              <a:t>MacZoop</a:t>
            </a:r>
            <a:r>
              <a:rPr lang="en-US" dirty="0">
                <a:sym typeface="Wingdings" panose="05000000000000000000" pitchFamily="2" charset="2"/>
              </a:rPr>
              <a:t> (for </a:t>
            </a:r>
            <a:r>
              <a:rPr lang="en-US" dirty="0" err="1">
                <a:sym typeface="Wingdings" panose="05000000000000000000" pitchFamily="2" charset="2"/>
              </a:rPr>
              <a:t>macintosh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ym typeface="Wingdings" panose="05000000000000000000" pitchFamily="2" charset="2"/>
              </a:rPr>
              <a:t>Coca on mac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hape 192">
            <a:extLst>
              <a:ext uri="{FF2B5EF4-FFF2-40B4-BE49-F238E27FC236}">
                <a16:creationId xmlns:a16="http://schemas.microsoft.com/office/drawing/2014/main" xmlns="" id="{5C2C3C7B-633C-488D-9FC1-F2CCAA2BA870}"/>
              </a:ext>
            </a:extLst>
          </p:cNvPr>
          <p:cNvSpPr txBox="1"/>
          <p:nvPr/>
        </p:nvSpPr>
        <p:spPr>
          <a:xfrm>
            <a:off x="2952520" y="4131325"/>
            <a:ext cx="5191705" cy="8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800" dirty="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12</a:t>
            </a: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3405649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EB044379-AD9F-46D0-9A74-0A836EA18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</p:spPr>
        <p:txBody>
          <a:bodyPr/>
          <a:lstStyle/>
          <a:p>
            <a:r>
              <a:rPr lang="en-US" sz="2400" b="1" dirty="0"/>
              <a:t>Mobile Apps Frameworks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7D889783-8483-4C34-A2F5-56AB08C60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5875" y="1550150"/>
            <a:ext cx="5275500" cy="33759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Phone Gap (</a:t>
            </a:r>
            <a:r>
              <a:rPr lang="en-US" sz="1600" dirty="0"/>
              <a:t>java script &amp; HTML5, Apache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React native (HTML &amp; CSS &amp; Java script)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I</a:t>
            </a:r>
            <a:r>
              <a:rPr lang="en-US" smtClean="0"/>
              <a:t>onic </a:t>
            </a:r>
            <a:r>
              <a:rPr lang="en-US" dirty="0"/>
              <a:t>framework(</a:t>
            </a:r>
            <a:r>
              <a:rPr lang="en-US" sz="1600" dirty="0"/>
              <a:t>open source </a:t>
            </a:r>
            <a:r>
              <a:rPr lang="en-US" sz="1600" dirty="0" err="1"/>
              <a:t>sdk</a:t>
            </a:r>
            <a:r>
              <a:rPr lang="en-US" sz="1600" dirty="0"/>
              <a:t>, java script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Mobile Angular UI</a:t>
            </a:r>
            <a:r>
              <a:rPr lang="en-US" sz="1600" dirty="0"/>
              <a:t>(bootstrap &amp; Angular)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7" name="Shape 192">
            <a:extLst>
              <a:ext uri="{FF2B5EF4-FFF2-40B4-BE49-F238E27FC236}">
                <a16:creationId xmlns:a16="http://schemas.microsoft.com/office/drawing/2014/main" xmlns="" id="{8025D65C-F9BA-4F31-A3A5-FD9F58C38110}"/>
              </a:ext>
            </a:extLst>
          </p:cNvPr>
          <p:cNvSpPr txBox="1"/>
          <p:nvPr/>
        </p:nvSpPr>
        <p:spPr>
          <a:xfrm>
            <a:off x="2952520" y="4131325"/>
            <a:ext cx="5191705" cy="8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800" dirty="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13</a:t>
            </a: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467069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7F3CE9-C934-4147-A284-7C851BD6B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6E3A8D-67A7-4AE7-BAE8-F689A60C3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5875" y="1550150"/>
            <a:ext cx="5275500" cy="33759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Framework Main Characteristics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Inversion of control : the framework controls the application and not the opposite.</a:t>
            </a:r>
          </a:p>
        </p:txBody>
      </p:sp>
      <p:sp>
        <p:nvSpPr>
          <p:cNvPr id="4" name="Shape 192">
            <a:extLst>
              <a:ext uri="{FF2B5EF4-FFF2-40B4-BE49-F238E27FC236}">
                <a16:creationId xmlns:a16="http://schemas.microsoft.com/office/drawing/2014/main" xmlns="" id="{A7D96F43-4B59-4B4B-AA4A-07D05F6A7BE5}"/>
              </a:ext>
            </a:extLst>
          </p:cNvPr>
          <p:cNvSpPr txBox="1"/>
          <p:nvPr/>
        </p:nvSpPr>
        <p:spPr>
          <a:xfrm>
            <a:off x="2952520" y="4131325"/>
            <a:ext cx="5191705" cy="8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800" dirty="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14</a:t>
            </a: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1070938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ctrTitle" idx="4294967295"/>
          </p:nvPr>
        </p:nvSpPr>
        <p:spPr>
          <a:xfrm>
            <a:off x="685800" y="6689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Thanks!</a:t>
            </a:r>
            <a:endParaRPr sz="4800"/>
          </a:p>
        </p:txBody>
      </p:sp>
      <p:sp>
        <p:nvSpPr>
          <p:cNvPr id="400" name="Shape 400"/>
          <p:cNvSpPr txBox="1">
            <a:spLocks noGrp="1"/>
          </p:cNvSpPr>
          <p:nvPr>
            <p:ph type="subTitle" idx="4294967295"/>
          </p:nvPr>
        </p:nvSpPr>
        <p:spPr>
          <a:xfrm>
            <a:off x="1275150" y="3229400"/>
            <a:ext cx="6593700" cy="75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00ACC3"/>
                </a:solidFill>
              </a:rPr>
              <a:t>Any questions?</a:t>
            </a:r>
            <a:endParaRPr sz="3600" b="1">
              <a:solidFill>
                <a:srgbClr val="00ACC3"/>
              </a:solidFill>
            </a:endParaRPr>
          </a:p>
        </p:txBody>
      </p:sp>
      <p:sp>
        <p:nvSpPr>
          <p:cNvPr id="402" name="Shape 402"/>
          <p:cNvSpPr/>
          <p:nvPr/>
        </p:nvSpPr>
        <p:spPr>
          <a:xfrm>
            <a:off x="4073931" y="2091663"/>
            <a:ext cx="996143" cy="996143"/>
          </a:xfrm>
          <a:custGeom>
            <a:avLst/>
            <a:gdLst/>
            <a:ahLst/>
            <a:cxnLst/>
            <a:rect l="0" t="0" r="0" b="0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192">
            <a:extLst>
              <a:ext uri="{FF2B5EF4-FFF2-40B4-BE49-F238E27FC236}">
                <a16:creationId xmlns:a16="http://schemas.microsoft.com/office/drawing/2014/main" xmlns="" id="{4C261903-D378-4741-9FB5-DFAD2CDD15A9}"/>
              </a:ext>
            </a:extLst>
          </p:cNvPr>
          <p:cNvSpPr txBox="1"/>
          <p:nvPr/>
        </p:nvSpPr>
        <p:spPr>
          <a:xfrm>
            <a:off x="2952520" y="4131325"/>
            <a:ext cx="5191705" cy="8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lang="en-US"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/>
              <a:t>Agenda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2953325" y="1704109"/>
            <a:ext cx="3987802" cy="2763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Varela Round"/>
                <a:ea typeface="Varela Round"/>
                <a:cs typeface="Varela Round"/>
                <a:sym typeface="Varela Round"/>
              </a:rPr>
              <a:t>Introduction</a:t>
            </a:r>
          </a:p>
          <a:p>
            <a:pPr marL="171450" lvl="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Varela Round" panose="020B0604020202020204" charset="-79"/>
                <a:ea typeface="Varela Round"/>
                <a:cs typeface="Varela Round" panose="020B0604020202020204" charset="-79"/>
                <a:sym typeface="Varela Round"/>
              </a:rPr>
              <a:t>Frameworks &amp; Libraries</a:t>
            </a:r>
          </a:p>
          <a:p>
            <a:pPr marL="171450" lvl="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Varela Round" panose="020B0604020202020204" charset="-79"/>
                <a:ea typeface="Varela Round"/>
                <a:cs typeface="Varela Round" panose="020B0604020202020204" charset="-79"/>
                <a:sym typeface="Varela Round"/>
              </a:rPr>
              <a:t>Benefits &amp; Issues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Varela Round"/>
                <a:ea typeface="Varela Round"/>
                <a:cs typeface="Varela Round"/>
                <a:sym typeface="Varela Round"/>
              </a:rPr>
              <a:t>Properties</a:t>
            </a:r>
          </a:p>
          <a:p>
            <a:pPr marL="171450" lvl="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accent4">
                    <a:lumMod val="75000"/>
                  </a:schemeClr>
                </a:solidFill>
              </a:rPr>
              <a:t>Real-world examples</a:t>
            </a:r>
            <a:endParaRPr lang="en-US" sz="1800" dirty="0">
              <a:solidFill>
                <a:schemeClr val="accent4">
                  <a:lumMod val="75000"/>
                </a:schemeClr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171450" lvl="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accent4">
                    <a:lumMod val="75000"/>
                  </a:schemeClr>
                </a:solidFill>
              </a:rPr>
              <a:t>Conclusion</a:t>
            </a:r>
            <a:endParaRPr lang="en-US" sz="1800" dirty="0">
              <a:solidFill>
                <a:schemeClr val="accent4">
                  <a:lumMod val="75000"/>
                </a:schemeClr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171450" lvl="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171450" lvl="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171450" lvl="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lvl="0">
              <a:spcBef>
                <a:spcPts val="600"/>
              </a:spcBef>
            </a:pPr>
            <a:endParaRPr lang="fa-IR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285750" lvl="0" indent="-285750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fa-IR" sz="16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92" name="Shape 192"/>
          <p:cNvSpPr txBox="1"/>
          <p:nvPr/>
        </p:nvSpPr>
        <p:spPr>
          <a:xfrm>
            <a:off x="2953325" y="4134525"/>
            <a:ext cx="5190900" cy="8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800" dirty="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2</a:t>
            </a: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066EA-A9B2-48A1-A3FF-DA02064A1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C5DF5B-1A3A-49C6-ABE3-35BB041EF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5874" y="1550150"/>
            <a:ext cx="5408025" cy="2325659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Software framework</a:t>
            </a:r>
          </a:p>
          <a:p>
            <a:pPr marL="11430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 framework is a reusable semi-complete application that can be specialized to produce custom applications.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In short , a framework is a set of classes and libraries.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9" name="Shape 192">
            <a:extLst>
              <a:ext uri="{FF2B5EF4-FFF2-40B4-BE49-F238E27FC236}">
                <a16:creationId xmlns:a16="http://schemas.microsoft.com/office/drawing/2014/main" xmlns="" id="{F2CCFE78-7EA1-492D-A697-6B16F4C9D43D}"/>
              </a:ext>
            </a:extLst>
          </p:cNvPr>
          <p:cNvSpPr txBox="1"/>
          <p:nvPr/>
        </p:nvSpPr>
        <p:spPr>
          <a:xfrm>
            <a:off x="2952520" y="4131325"/>
            <a:ext cx="5191705" cy="8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800" dirty="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3</a:t>
            </a: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183202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060E07-6635-4428-B21C-3DDCF85E3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arela Round" panose="020B0604020202020204" charset="-79"/>
                <a:ea typeface="Varela Round"/>
                <a:cs typeface="Varela Round" panose="020B0604020202020204" charset="-79"/>
                <a:sym typeface="Varela Round"/>
              </a:rPr>
              <a:t>Frameworks &amp; Libraries</a:t>
            </a:r>
            <a:endParaRPr lang="en-US" sz="2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3BBF8F3-F3E6-4C06-B946-A48A020C3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086" y="1868607"/>
            <a:ext cx="4706856" cy="2365843"/>
          </a:xfrm>
          <a:prstGeom prst="rect">
            <a:avLst/>
          </a:prstGeom>
        </p:spPr>
      </p:pic>
      <p:sp>
        <p:nvSpPr>
          <p:cNvPr id="6" name="Shape 192">
            <a:extLst>
              <a:ext uri="{FF2B5EF4-FFF2-40B4-BE49-F238E27FC236}">
                <a16:creationId xmlns:a16="http://schemas.microsoft.com/office/drawing/2014/main" xmlns="" id="{C1F8AFDF-EF4C-4393-8798-F82AC1B33337}"/>
              </a:ext>
            </a:extLst>
          </p:cNvPr>
          <p:cNvSpPr txBox="1"/>
          <p:nvPr/>
        </p:nvSpPr>
        <p:spPr>
          <a:xfrm>
            <a:off x="2952520" y="4131325"/>
            <a:ext cx="5191705" cy="8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800" dirty="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4</a:t>
            </a: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40268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36930E-87D7-4655-A97C-7BF9A0492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Framework Goals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4A7F57-3671-40AF-B880-66A3D77CA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5875" y="1550150"/>
            <a:ext cx="5275500" cy="33759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 err="1"/>
              <a:t>Reuse</a:t>
            </a:r>
            <a:r>
              <a:rPr lang="fr-FR" dirty="0"/>
              <a:t> : code, design, and documentation.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Simplify software development.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Reduce code writing.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Allow inexperienced designers and programmers to develop good software.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the knowledge and experience of expert designers and programmers.</a:t>
            </a:r>
          </a:p>
        </p:txBody>
      </p:sp>
      <p:sp>
        <p:nvSpPr>
          <p:cNvPr id="4" name="Shape 192">
            <a:extLst>
              <a:ext uri="{FF2B5EF4-FFF2-40B4-BE49-F238E27FC236}">
                <a16:creationId xmlns:a16="http://schemas.microsoft.com/office/drawing/2014/main" xmlns="" id="{2F2BC8E5-AEA7-41DE-8C23-B1B4FD994FC6}"/>
              </a:ext>
            </a:extLst>
          </p:cNvPr>
          <p:cNvSpPr txBox="1"/>
          <p:nvPr/>
        </p:nvSpPr>
        <p:spPr>
          <a:xfrm>
            <a:off x="3183875" y="4096350"/>
            <a:ext cx="5191705" cy="8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800" dirty="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5</a:t>
            </a: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140570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DF7C0CB1-8257-4123-AEF6-9BC28020D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</p:spPr>
        <p:txBody>
          <a:bodyPr/>
          <a:lstStyle/>
          <a:p>
            <a:r>
              <a:rPr lang="en-US" sz="2400" b="1" dirty="0"/>
              <a:t>Framework Benefits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C7D0C7B1-BDFA-4225-91FD-CD900C860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5875" y="1550150"/>
            <a:ext cx="5275500" cy="33759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Code and design reuse.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Programmers are forced to write reusable software.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Improvement of software quality and developer productivity.</a:t>
            </a:r>
          </a:p>
        </p:txBody>
      </p:sp>
      <p:sp>
        <p:nvSpPr>
          <p:cNvPr id="7" name="Shape 192">
            <a:extLst>
              <a:ext uri="{FF2B5EF4-FFF2-40B4-BE49-F238E27FC236}">
                <a16:creationId xmlns:a16="http://schemas.microsoft.com/office/drawing/2014/main" xmlns="" id="{BB742A35-BD2D-4A8A-B30E-CC41546E5132}"/>
              </a:ext>
            </a:extLst>
          </p:cNvPr>
          <p:cNvSpPr txBox="1"/>
          <p:nvPr/>
        </p:nvSpPr>
        <p:spPr>
          <a:xfrm>
            <a:off x="2952520" y="4131325"/>
            <a:ext cx="5191705" cy="8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800" dirty="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6</a:t>
            </a: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lang="en-US"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3499564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10E62A18-0C76-4F0D-930D-9AD0EE734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</p:spPr>
        <p:txBody>
          <a:bodyPr/>
          <a:lstStyle/>
          <a:p>
            <a:r>
              <a:rPr lang="en-US" sz="2400" b="1" dirty="0"/>
              <a:t>Main Issues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7F9D36EF-0AA6-447D-9525-AB5E9E7DC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5875" y="1550150"/>
            <a:ext cx="5275500" cy="33759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Learning curve.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Framework developers must be domain experts.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Framework evolution is complex.</a:t>
            </a:r>
          </a:p>
        </p:txBody>
      </p:sp>
      <p:sp>
        <p:nvSpPr>
          <p:cNvPr id="7" name="Shape 192">
            <a:extLst>
              <a:ext uri="{FF2B5EF4-FFF2-40B4-BE49-F238E27FC236}">
                <a16:creationId xmlns:a16="http://schemas.microsoft.com/office/drawing/2014/main" xmlns="" id="{BDA188BA-7FE5-4BDA-95A5-64B214036CFB}"/>
              </a:ext>
            </a:extLst>
          </p:cNvPr>
          <p:cNvSpPr txBox="1"/>
          <p:nvPr/>
        </p:nvSpPr>
        <p:spPr>
          <a:xfrm>
            <a:off x="2952520" y="4131325"/>
            <a:ext cx="5191705" cy="8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800" dirty="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7</a:t>
            </a: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74694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Properties</a:t>
            </a:r>
            <a:endParaRPr sz="2400" b="1" dirty="0"/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/>
              <a:t>Basic Properties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Modularity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Reusability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Extensibility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Non-modifiable code</a:t>
            </a:r>
            <a:r>
              <a:rPr lang="en" dirty="0"/>
              <a:t> </a:t>
            </a:r>
            <a:endParaRPr dirty="0"/>
          </a:p>
        </p:txBody>
      </p:sp>
      <p:sp>
        <p:nvSpPr>
          <p:cNvPr id="4" name="Shape 192">
            <a:extLst>
              <a:ext uri="{FF2B5EF4-FFF2-40B4-BE49-F238E27FC236}">
                <a16:creationId xmlns:a16="http://schemas.microsoft.com/office/drawing/2014/main" xmlns="" id="{03176292-CECA-4508-B916-13FD96F65A23}"/>
              </a:ext>
            </a:extLst>
          </p:cNvPr>
          <p:cNvSpPr txBox="1"/>
          <p:nvPr/>
        </p:nvSpPr>
        <p:spPr>
          <a:xfrm>
            <a:off x="2952520" y="4131325"/>
            <a:ext cx="5191705" cy="8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800" dirty="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8</a:t>
            </a: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82CFBA-47F7-4161-959B-7607BFC1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Frameworks Category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AAC551-648D-4E8E-80FA-50A2747BE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5875" y="1550150"/>
            <a:ext cx="5275500" cy="33759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Web Application Frameworks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Application Frameworks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Mobile Apps Frameworks</a:t>
            </a:r>
          </a:p>
        </p:txBody>
      </p:sp>
      <p:sp>
        <p:nvSpPr>
          <p:cNvPr id="4" name="Shape 192">
            <a:extLst>
              <a:ext uri="{FF2B5EF4-FFF2-40B4-BE49-F238E27FC236}">
                <a16:creationId xmlns:a16="http://schemas.microsoft.com/office/drawing/2014/main" xmlns="" id="{A062BDCD-2A24-42C2-A436-29C75BFFC45D}"/>
              </a:ext>
            </a:extLst>
          </p:cNvPr>
          <p:cNvSpPr txBox="1"/>
          <p:nvPr/>
        </p:nvSpPr>
        <p:spPr>
          <a:xfrm>
            <a:off x="2952520" y="4131325"/>
            <a:ext cx="5191705" cy="8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800" dirty="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9</a:t>
            </a: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800" dirty="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1059586348"/>
      </p:ext>
    </p:extLst>
  </p:cSld>
  <p:clrMapOvr>
    <a:masterClrMapping/>
  </p:clrMapOvr>
</p:sld>
</file>

<file path=ppt/theme/theme1.xml><?xml version="1.0" encoding="utf-8"?>
<a:theme xmlns:a="http://schemas.openxmlformats.org/drawingml/2006/main" name="Pu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335</Words>
  <Application>Microsoft Office PowerPoint</Application>
  <PresentationFormat>On-screen Show (16:9)</PresentationFormat>
  <Paragraphs>97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Wingdings</vt:lpstr>
      <vt:lpstr>Nixie One</vt:lpstr>
      <vt:lpstr>Arial</vt:lpstr>
      <vt:lpstr>Varela Round</vt:lpstr>
      <vt:lpstr>Puck template</vt:lpstr>
      <vt:lpstr>Software framework  University of Kurdistan</vt:lpstr>
      <vt:lpstr>Agenda</vt:lpstr>
      <vt:lpstr>Introduction </vt:lpstr>
      <vt:lpstr>Frameworks &amp; Libraries</vt:lpstr>
      <vt:lpstr>Framework Goals</vt:lpstr>
      <vt:lpstr>Framework Benefits</vt:lpstr>
      <vt:lpstr>Main Issues</vt:lpstr>
      <vt:lpstr>Properties</vt:lpstr>
      <vt:lpstr>Frameworks Category</vt:lpstr>
      <vt:lpstr>Real-world Examples</vt:lpstr>
      <vt:lpstr>Web Application Frameworks</vt:lpstr>
      <vt:lpstr>Application Frameworks</vt:lpstr>
      <vt:lpstr>Mobile Apps Frameworks</vt:lpstr>
      <vt:lpstr>conclusion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framework</dc:title>
  <dc:creator>Seiwan khalni</dc:creator>
  <cp:lastModifiedBy>Sadegh Sulaimany</cp:lastModifiedBy>
  <cp:revision>67</cp:revision>
  <dcterms:modified xsi:type="dcterms:W3CDTF">2018-06-06T09:53:49Z</dcterms:modified>
</cp:coreProperties>
</file>