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85" r:id="rId4"/>
    <p:sldId id="295" r:id="rId5"/>
    <p:sldId id="289" r:id="rId6"/>
    <p:sldId id="296" r:id="rId7"/>
    <p:sldId id="297" r:id="rId8"/>
    <p:sldId id="261" r:id="rId9"/>
    <p:sldId id="301" r:id="rId10"/>
    <p:sldId id="263" r:id="rId11"/>
    <p:sldId id="298" r:id="rId12"/>
    <p:sldId id="292" r:id="rId13"/>
    <p:sldId id="300" r:id="rId14"/>
    <p:sldId id="291" r:id="rId15"/>
    <p:sldId id="280" r:id="rId16"/>
  </p:sldIdLst>
  <p:sldSz cx="9144000" cy="5143500" type="screen16x9"/>
  <p:notesSz cx="6858000" cy="9144000"/>
  <p:embeddedFontLst>
    <p:embeddedFont>
      <p:font typeface="Nixie One" panose="020B0604020202020204" charset="0"/>
      <p:regular r:id="rId19"/>
    </p:embeddedFont>
    <p:embeddedFont>
      <p:font typeface="Varela Round" panose="020B0604020202020204" charset="-79"/>
      <p:regular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iwan khalni" initials="Sk" lastIdx="0" clrIdx="0">
    <p:extLst>
      <p:ext uri="{19B8F6BF-5375-455C-9EA6-DF929625EA0E}">
        <p15:presenceInfo xmlns:p15="http://schemas.microsoft.com/office/powerpoint/2012/main" userId="062a8745ae9d23a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C783E5D-A100-40BB-AC57-937B226BE5A6}">
  <a:tblStyle styleId="{FC783E5D-A100-40BB-AC57-937B226BE5A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3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F33D98BE-05A4-4628-AFBE-AE091E9B4F4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B196479-363B-4313-B899-FBF9A876D7D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932AB2-5EDB-4B37-A477-81EE77FFED3B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2A24A9C-F495-4D09-B795-CEC1A1D3610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816B310-A964-4720-8B62-69D25BCB412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9CDDC2-DB88-4BD6-A9A3-7FF5BD928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929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3165494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570987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331663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Shape 2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503246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Shape 2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636016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Shape 3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7" name="Shape 3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12065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7209425" y="502200"/>
            <a:ext cx="206100" cy="2061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Shape 10"/>
          <p:cNvSpPr/>
          <p:nvPr/>
        </p:nvSpPr>
        <p:spPr>
          <a:xfrm>
            <a:off x="1197475" y="-802775"/>
            <a:ext cx="6749100" cy="6749100"/>
          </a:xfrm>
          <a:prstGeom prst="ellipse">
            <a:avLst/>
          </a:prstGeom>
          <a:noFill/>
          <a:ln w="9525" cap="flat" cmpd="sng">
            <a:solidFill>
              <a:srgbClr val="A1BECC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2255425" y="1991825"/>
            <a:ext cx="46332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12" name="Shape 12"/>
          <p:cNvSpPr/>
          <p:nvPr/>
        </p:nvSpPr>
        <p:spPr>
          <a:xfrm>
            <a:off x="267550" y="-886750"/>
            <a:ext cx="2347200" cy="2347200"/>
          </a:xfrm>
          <a:prstGeom prst="donut">
            <a:avLst>
              <a:gd name="adj" fmla="val 29778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Shape 13"/>
          <p:cNvSpPr/>
          <p:nvPr/>
        </p:nvSpPr>
        <p:spPr>
          <a:xfrm>
            <a:off x="8348875" y="2882375"/>
            <a:ext cx="978600" cy="9786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Shape 14"/>
          <p:cNvSpPr/>
          <p:nvPr/>
        </p:nvSpPr>
        <p:spPr>
          <a:xfrm>
            <a:off x="2255425" y="541800"/>
            <a:ext cx="657600" cy="6576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Shape 15"/>
          <p:cNvSpPr/>
          <p:nvPr/>
        </p:nvSpPr>
        <p:spPr>
          <a:xfrm>
            <a:off x="6752750" y="3465100"/>
            <a:ext cx="2284200" cy="2284200"/>
          </a:xfrm>
          <a:prstGeom prst="donut">
            <a:avLst>
              <a:gd name="adj" fmla="val 11909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Shape 16"/>
          <p:cNvSpPr/>
          <p:nvPr/>
        </p:nvSpPr>
        <p:spPr>
          <a:xfrm>
            <a:off x="137775" y="3193200"/>
            <a:ext cx="657600" cy="6576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Shape 17"/>
          <p:cNvSpPr/>
          <p:nvPr/>
        </p:nvSpPr>
        <p:spPr>
          <a:xfrm>
            <a:off x="376550" y="4217275"/>
            <a:ext cx="1207800" cy="1207800"/>
          </a:xfrm>
          <a:prstGeom prst="donut">
            <a:avLst>
              <a:gd name="adj" fmla="val 42915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Shape 18"/>
          <p:cNvSpPr/>
          <p:nvPr/>
        </p:nvSpPr>
        <p:spPr>
          <a:xfrm>
            <a:off x="8244625" y="2541950"/>
            <a:ext cx="304800" cy="3048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Shape 19"/>
          <p:cNvSpPr/>
          <p:nvPr/>
        </p:nvSpPr>
        <p:spPr>
          <a:xfrm>
            <a:off x="7598775" y="-300250"/>
            <a:ext cx="1370700" cy="13707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Shape 20"/>
          <p:cNvSpPr/>
          <p:nvPr/>
        </p:nvSpPr>
        <p:spPr>
          <a:xfrm>
            <a:off x="8244625" y="802850"/>
            <a:ext cx="657600" cy="657600"/>
          </a:xfrm>
          <a:prstGeom prst="ellipse">
            <a:avLst/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Shape 21"/>
          <p:cNvSpPr/>
          <p:nvPr/>
        </p:nvSpPr>
        <p:spPr>
          <a:xfrm>
            <a:off x="213975" y="695900"/>
            <a:ext cx="871500" cy="871500"/>
          </a:xfrm>
          <a:prstGeom prst="ellipse">
            <a:avLst/>
          </a:prstGeom>
          <a:noFill/>
          <a:ln w="9525" cap="flat" cmpd="sng">
            <a:solidFill>
              <a:srgbClr val="00ACC3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Shape 22"/>
          <p:cNvSpPr/>
          <p:nvPr/>
        </p:nvSpPr>
        <p:spPr>
          <a:xfrm>
            <a:off x="-122175" y="2933250"/>
            <a:ext cx="1177500" cy="1177500"/>
          </a:xfrm>
          <a:prstGeom prst="ellipse">
            <a:avLst/>
          </a:prstGeom>
          <a:noFill/>
          <a:ln w="9525" cap="flat" cmpd="sng">
            <a:solidFill>
              <a:srgbClr val="BBCD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Shape 23"/>
          <p:cNvSpPr/>
          <p:nvPr/>
        </p:nvSpPr>
        <p:spPr>
          <a:xfrm>
            <a:off x="8150075" y="708300"/>
            <a:ext cx="846600" cy="846600"/>
          </a:xfrm>
          <a:prstGeom prst="ellipse">
            <a:avLst/>
          </a:prstGeom>
          <a:noFill/>
          <a:ln w="9525" cap="flat" cmpd="sng">
            <a:solidFill>
              <a:srgbClr val="65BB48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Shape 24"/>
          <p:cNvSpPr/>
          <p:nvPr/>
        </p:nvSpPr>
        <p:spPr>
          <a:xfrm>
            <a:off x="1055325" y="3904575"/>
            <a:ext cx="206100" cy="2061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/>
        </p:nvSpPr>
        <p:spPr>
          <a:xfrm>
            <a:off x="1144200" y="2698575"/>
            <a:ext cx="893700" cy="893700"/>
          </a:xfrm>
          <a:prstGeom prst="ellipse">
            <a:avLst/>
          </a:prstGeom>
          <a:noFill/>
          <a:ln w="9525" cap="flat" cmpd="sng">
            <a:solidFill>
              <a:srgbClr val="BBCD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2935875" y="1525758"/>
            <a:ext cx="5275500" cy="2786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◎"/>
              <a:defRPr sz="2400"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◉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￮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>
            <a:endParaRPr/>
          </a:p>
        </p:txBody>
      </p:sp>
      <p:sp>
        <p:nvSpPr>
          <p:cNvPr id="65" name="Shape 65"/>
          <p:cNvSpPr/>
          <p:nvPr/>
        </p:nvSpPr>
        <p:spPr>
          <a:xfrm>
            <a:off x="259925" y="-206300"/>
            <a:ext cx="2347200" cy="2347200"/>
          </a:xfrm>
          <a:prstGeom prst="donut">
            <a:avLst>
              <a:gd name="adj" fmla="val 29778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Shape 66"/>
          <p:cNvSpPr/>
          <p:nvPr/>
        </p:nvSpPr>
        <p:spPr>
          <a:xfrm>
            <a:off x="-152925" y="1360050"/>
            <a:ext cx="978600" cy="9786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Shape 67"/>
          <p:cNvSpPr/>
          <p:nvPr/>
        </p:nvSpPr>
        <p:spPr>
          <a:xfrm>
            <a:off x="2339600" y="243625"/>
            <a:ext cx="657600" cy="6576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Shape 68"/>
          <p:cNvSpPr/>
          <p:nvPr/>
        </p:nvSpPr>
        <p:spPr>
          <a:xfrm>
            <a:off x="788725" y="2338650"/>
            <a:ext cx="811200" cy="811200"/>
          </a:xfrm>
          <a:prstGeom prst="donut">
            <a:avLst>
              <a:gd name="adj" fmla="val 22275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Shape 69"/>
          <p:cNvSpPr/>
          <p:nvPr/>
        </p:nvSpPr>
        <p:spPr>
          <a:xfrm>
            <a:off x="153675" y="4149950"/>
            <a:ext cx="1207800" cy="12078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Shape 70"/>
          <p:cNvSpPr/>
          <p:nvPr/>
        </p:nvSpPr>
        <p:spPr>
          <a:xfrm>
            <a:off x="1315800" y="3860975"/>
            <a:ext cx="550500" cy="550500"/>
          </a:xfrm>
          <a:prstGeom prst="donut">
            <a:avLst>
              <a:gd name="adj" fmla="val 42915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Shape 71"/>
          <p:cNvSpPr/>
          <p:nvPr/>
        </p:nvSpPr>
        <p:spPr>
          <a:xfrm>
            <a:off x="438575" y="2993025"/>
            <a:ext cx="304800" cy="3048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Shape 72"/>
          <p:cNvSpPr/>
          <p:nvPr/>
        </p:nvSpPr>
        <p:spPr>
          <a:xfrm>
            <a:off x="7744850" y="420475"/>
            <a:ext cx="550500" cy="5505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Shape 73"/>
          <p:cNvSpPr/>
          <p:nvPr/>
        </p:nvSpPr>
        <p:spPr>
          <a:xfrm>
            <a:off x="8839500" y="1019775"/>
            <a:ext cx="397500" cy="3975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Shape 74"/>
          <p:cNvSpPr/>
          <p:nvPr/>
        </p:nvSpPr>
        <p:spPr>
          <a:xfrm>
            <a:off x="8295350" y="-321125"/>
            <a:ext cx="741600" cy="741600"/>
          </a:xfrm>
          <a:prstGeom prst="donut">
            <a:avLst>
              <a:gd name="adj" fmla="val 31897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Shape 75"/>
          <p:cNvSpPr/>
          <p:nvPr/>
        </p:nvSpPr>
        <p:spPr>
          <a:xfrm>
            <a:off x="8651500" y="1616325"/>
            <a:ext cx="188100" cy="1881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Shape 76"/>
          <p:cNvSpPr/>
          <p:nvPr/>
        </p:nvSpPr>
        <p:spPr>
          <a:xfrm>
            <a:off x="2179100" y="83125"/>
            <a:ext cx="978600" cy="978600"/>
          </a:xfrm>
          <a:prstGeom prst="ellipse">
            <a:avLst/>
          </a:prstGeom>
          <a:noFill/>
          <a:ln w="9525" cap="flat" cmpd="sng">
            <a:solidFill>
              <a:srgbClr val="00ACC3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Shape 77"/>
          <p:cNvSpPr/>
          <p:nvPr/>
        </p:nvSpPr>
        <p:spPr>
          <a:xfrm>
            <a:off x="8062825" y="688875"/>
            <a:ext cx="449700" cy="449700"/>
          </a:xfrm>
          <a:prstGeom prst="ellipse">
            <a:avLst/>
          </a:prstGeom>
          <a:noFill/>
          <a:ln w="9525" cap="flat" cmpd="sng">
            <a:solidFill>
              <a:srgbClr val="ED4A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2935875" y="1550150"/>
            <a:ext cx="2560500" cy="3375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◎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◉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￮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body" idx="2"/>
          </p:nvPr>
        </p:nvSpPr>
        <p:spPr>
          <a:xfrm>
            <a:off x="5650849" y="1550150"/>
            <a:ext cx="2560500" cy="3375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◎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◉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￮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94" name="Shape 94"/>
          <p:cNvSpPr/>
          <p:nvPr/>
        </p:nvSpPr>
        <p:spPr>
          <a:xfrm>
            <a:off x="-358950" y="2194400"/>
            <a:ext cx="2347200" cy="2347200"/>
          </a:xfrm>
          <a:prstGeom prst="donut">
            <a:avLst>
              <a:gd name="adj" fmla="val 36789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Shape 95"/>
          <p:cNvSpPr/>
          <p:nvPr/>
        </p:nvSpPr>
        <p:spPr>
          <a:xfrm>
            <a:off x="198450" y="-321125"/>
            <a:ext cx="978600" cy="978600"/>
          </a:xfrm>
          <a:prstGeom prst="ellipse">
            <a:avLst/>
          </a:prstGeom>
          <a:noFill/>
          <a:ln w="9525" cap="flat" cmpd="sng">
            <a:solidFill>
              <a:srgbClr val="E8004C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Shape 96"/>
          <p:cNvSpPr/>
          <p:nvPr/>
        </p:nvSpPr>
        <p:spPr>
          <a:xfrm>
            <a:off x="198450" y="420475"/>
            <a:ext cx="657600" cy="6576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Shape 97"/>
          <p:cNvSpPr/>
          <p:nvPr/>
        </p:nvSpPr>
        <p:spPr>
          <a:xfrm>
            <a:off x="1177051" y="657475"/>
            <a:ext cx="846900" cy="846900"/>
          </a:xfrm>
          <a:prstGeom prst="donut">
            <a:avLst>
              <a:gd name="adj" fmla="val 22275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Shape 98"/>
          <p:cNvSpPr/>
          <p:nvPr/>
        </p:nvSpPr>
        <p:spPr>
          <a:xfrm>
            <a:off x="887650" y="4142300"/>
            <a:ext cx="1207800" cy="1207800"/>
          </a:xfrm>
          <a:prstGeom prst="ellipse">
            <a:avLst/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Shape 99"/>
          <p:cNvSpPr/>
          <p:nvPr/>
        </p:nvSpPr>
        <p:spPr>
          <a:xfrm>
            <a:off x="153675" y="4799600"/>
            <a:ext cx="550500" cy="550500"/>
          </a:xfrm>
          <a:prstGeom prst="donut">
            <a:avLst>
              <a:gd name="adj" fmla="val 18606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Shape 100"/>
          <p:cNvSpPr/>
          <p:nvPr/>
        </p:nvSpPr>
        <p:spPr>
          <a:xfrm>
            <a:off x="1172525" y="1696950"/>
            <a:ext cx="304800" cy="3048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Shape 101"/>
          <p:cNvSpPr/>
          <p:nvPr/>
        </p:nvSpPr>
        <p:spPr>
          <a:xfrm>
            <a:off x="7844250" y="619275"/>
            <a:ext cx="550500" cy="5505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Shape 102"/>
          <p:cNvSpPr/>
          <p:nvPr/>
        </p:nvSpPr>
        <p:spPr>
          <a:xfrm>
            <a:off x="7515500" y="-72500"/>
            <a:ext cx="397500" cy="397500"/>
          </a:xfrm>
          <a:prstGeom prst="donut">
            <a:avLst>
              <a:gd name="adj" fmla="val 30568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Shape 103"/>
          <p:cNvSpPr/>
          <p:nvPr/>
        </p:nvSpPr>
        <p:spPr>
          <a:xfrm>
            <a:off x="8651500" y="1030850"/>
            <a:ext cx="304800" cy="3048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Shape 104"/>
          <p:cNvSpPr/>
          <p:nvPr/>
        </p:nvSpPr>
        <p:spPr>
          <a:xfrm>
            <a:off x="8097900" y="167450"/>
            <a:ext cx="741600" cy="741600"/>
          </a:xfrm>
          <a:prstGeom prst="donut">
            <a:avLst>
              <a:gd name="adj" fmla="val 8064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Shape 105"/>
          <p:cNvSpPr/>
          <p:nvPr/>
        </p:nvSpPr>
        <p:spPr>
          <a:xfrm>
            <a:off x="8394750" y="1504375"/>
            <a:ext cx="188100" cy="1881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Shape 106"/>
          <p:cNvSpPr/>
          <p:nvPr/>
        </p:nvSpPr>
        <p:spPr>
          <a:xfrm>
            <a:off x="-205625" y="2347725"/>
            <a:ext cx="2040600" cy="2040600"/>
          </a:xfrm>
          <a:prstGeom prst="ellipse">
            <a:avLst/>
          </a:prstGeom>
          <a:noFill/>
          <a:ln w="9525" cap="flat" cmpd="sng">
            <a:solidFill>
              <a:srgbClr val="65BB48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Shape 107"/>
          <p:cNvSpPr/>
          <p:nvPr/>
        </p:nvSpPr>
        <p:spPr>
          <a:xfrm>
            <a:off x="305125" y="-214450"/>
            <a:ext cx="765300" cy="7653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Shape 108"/>
          <p:cNvSpPr/>
          <p:nvPr/>
        </p:nvSpPr>
        <p:spPr>
          <a:xfrm>
            <a:off x="8532600" y="911950"/>
            <a:ext cx="542700" cy="542700"/>
          </a:xfrm>
          <a:prstGeom prst="ellipse">
            <a:avLst/>
          </a:prstGeom>
          <a:noFill/>
          <a:ln w="9525" cap="flat" cmpd="sng">
            <a:solidFill>
              <a:srgbClr val="F8BB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/>
          <p:nvPr/>
        </p:nvSpPr>
        <p:spPr>
          <a:xfrm>
            <a:off x="419100" y="-1581150"/>
            <a:ext cx="8305800" cy="8305800"/>
          </a:xfrm>
          <a:prstGeom prst="ellipse">
            <a:avLst/>
          </a:prstGeom>
          <a:noFill/>
          <a:ln w="9525" cap="flat" cmpd="sng">
            <a:solidFill>
              <a:srgbClr val="A1BECC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Shape 164"/>
          <p:cNvSpPr/>
          <p:nvPr/>
        </p:nvSpPr>
        <p:spPr>
          <a:xfrm>
            <a:off x="-164200" y="686175"/>
            <a:ext cx="550500" cy="5505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Shape 165"/>
          <p:cNvSpPr/>
          <p:nvPr/>
        </p:nvSpPr>
        <p:spPr>
          <a:xfrm>
            <a:off x="8204500" y="3898800"/>
            <a:ext cx="447000" cy="447000"/>
          </a:xfrm>
          <a:prstGeom prst="donut">
            <a:avLst>
              <a:gd name="adj" fmla="val 18608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Shape 166"/>
          <p:cNvSpPr/>
          <p:nvPr/>
        </p:nvSpPr>
        <p:spPr>
          <a:xfrm>
            <a:off x="100425" y="-196925"/>
            <a:ext cx="741600" cy="741600"/>
          </a:xfrm>
          <a:prstGeom prst="donut">
            <a:avLst>
              <a:gd name="adj" fmla="val 37879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Shape 167"/>
          <p:cNvSpPr/>
          <p:nvPr/>
        </p:nvSpPr>
        <p:spPr>
          <a:xfrm>
            <a:off x="419100" y="686175"/>
            <a:ext cx="188100" cy="1881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Shape 168"/>
          <p:cNvSpPr/>
          <p:nvPr/>
        </p:nvSpPr>
        <p:spPr>
          <a:xfrm>
            <a:off x="8333725" y="4482500"/>
            <a:ext cx="978600" cy="978600"/>
          </a:xfrm>
          <a:prstGeom prst="ellipse">
            <a:avLst/>
          </a:prstGeom>
          <a:noFill/>
          <a:ln w="9525" cap="flat" cmpd="sng">
            <a:solidFill>
              <a:srgbClr val="ED4A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Shape 169"/>
          <p:cNvSpPr/>
          <p:nvPr/>
        </p:nvSpPr>
        <p:spPr>
          <a:xfrm>
            <a:off x="741750" y="4449750"/>
            <a:ext cx="397500" cy="397500"/>
          </a:xfrm>
          <a:prstGeom prst="donut">
            <a:avLst>
              <a:gd name="adj" fmla="val 8754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Shape 170"/>
          <p:cNvSpPr/>
          <p:nvPr/>
        </p:nvSpPr>
        <p:spPr>
          <a:xfrm>
            <a:off x="8956300" y="4058696"/>
            <a:ext cx="287100" cy="2871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Shape 171"/>
          <p:cNvSpPr/>
          <p:nvPr/>
        </p:nvSpPr>
        <p:spPr>
          <a:xfrm>
            <a:off x="-164200" y="4277700"/>
            <a:ext cx="741600" cy="741600"/>
          </a:xfrm>
          <a:prstGeom prst="donut">
            <a:avLst>
              <a:gd name="adj" fmla="val 39163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Shape 172"/>
          <p:cNvSpPr/>
          <p:nvPr/>
        </p:nvSpPr>
        <p:spPr>
          <a:xfrm>
            <a:off x="8568725" y="4717500"/>
            <a:ext cx="508500" cy="5085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Shape 173"/>
          <p:cNvSpPr/>
          <p:nvPr/>
        </p:nvSpPr>
        <p:spPr>
          <a:xfrm>
            <a:off x="8077475" y="224125"/>
            <a:ext cx="304800" cy="304800"/>
          </a:xfrm>
          <a:prstGeom prst="donut">
            <a:avLst>
              <a:gd name="adj" fmla="val 30568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Shape 174"/>
          <p:cNvSpPr/>
          <p:nvPr/>
        </p:nvSpPr>
        <p:spPr>
          <a:xfrm>
            <a:off x="8553248" y="328373"/>
            <a:ext cx="585600" cy="5856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Shape 175"/>
          <p:cNvSpPr/>
          <p:nvPr/>
        </p:nvSpPr>
        <p:spPr>
          <a:xfrm>
            <a:off x="8876350" y="1187325"/>
            <a:ext cx="447000" cy="4470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Shape 176"/>
          <p:cNvSpPr/>
          <p:nvPr/>
        </p:nvSpPr>
        <p:spPr>
          <a:xfrm>
            <a:off x="8449000" y="224125"/>
            <a:ext cx="794400" cy="794400"/>
          </a:xfrm>
          <a:prstGeom prst="ellipse">
            <a:avLst/>
          </a:prstGeom>
          <a:noFill/>
          <a:ln w="9525" cap="flat" cmpd="sng">
            <a:solidFill>
              <a:srgbClr val="F8BB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Shape 177"/>
          <p:cNvSpPr/>
          <p:nvPr/>
        </p:nvSpPr>
        <p:spPr>
          <a:xfrm>
            <a:off x="100425" y="3830625"/>
            <a:ext cx="304800" cy="3048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2935875" y="1525758"/>
            <a:ext cx="5275500" cy="27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◎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◉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￮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●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○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■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●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○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■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3" r:id="rId3"/>
    <p:sldLayoutId id="2147483657" r:id="rId4"/>
  </p:sldLayoutIdLst>
  <p:transition>
    <p:fade thruBlk="1"/>
  </p:transition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>
            <a:spLocks noGrp="1"/>
          </p:cNvSpPr>
          <p:nvPr>
            <p:ph type="ctrTitle"/>
          </p:nvPr>
        </p:nvSpPr>
        <p:spPr>
          <a:xfrm>
            <a:off x="2255425" y="1958373"/>
            <a:ext cx="46332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Software </a:t>
            </a:r>
            <a:r>
              <a:rPr lang="en-US" dirty="0" smtClean="0"/>
              <a:t>framework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 smtClean="0"/>
              <a:t>University of Kurdistan</a:t>
            </a:r>
            <a:endParaRPr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29CEB8D-01A3-4F18-92EC-586BA4A26A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35874" y="1550150"/>
            <a:ext cx="5275501" cy="3375900"/>
          </a:xfrm>
        </p:spPr>
        <p:txBody>
          <a:bodyPr/>
          <a:lstStyle/>
          <a:p>
            <a:pPr marL="114300" indent="0">
              <a:buNone/>
            </a:pPr>
            <a:r>
              <a:rPr lang="en-US" dirty="0"/>
              <a:t>Web Application Frameworks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Designed to support the development of dynamic websites, web applications and web services.</a:t>
            </a:r>
          </a:p>
          <a:p>
            <a:pPr marL="11430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xmlns="" id="{5754547F-1BCD-49D3-9E90-BDCC76CFD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Real-world Examples</a:t>
            </a:r>
          </a:p>
        </p:txBody>
      </p:sp>
      <p:sp>
        <p:nvSpPr>
          <p:cNvPr id="4" name="Shape 192">
            <a:extLst>
              <a:ext uri="{FF2B5EF4-FFF2-40B4-BE49-F238E27FC236}">
                <a16:creationId xmlns:a16="http://schemas.microsoft.com/office/drawing/2014/main" xmlns="" id="{D3A354E1-AD66-4D37-B98C-F41E89FD37F7}"/>
              </a:ext>
            </a:extLst>
          </p:cNvPr>
          <p:cNvSpPr txBox="1"/>
          <p:nvPr/>
        </p:nvSpPr>
        <p:spPr>
          <a:xfrm>
            <a:off x="2952520" y="4131325"/>
            <a:ext cx="5191705" cy="82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1000"/>
              </a:spcBef>
              <a:spcAft>
                <a:spcPts val="0"/>
              </a:spcAft>
              <a:buNone/>
            </a:pPr>
            <a:endParaRPr sz="800" dirty="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lvl="0" indent="0" rtl="0">
              <a:spcBef>
                <a:spcPts val="1000"/>
              </a:spcBef>
              <a:spcAft>
                <a:spcPts val="1000"/>
              </a:spcAft>
              <a:buNone/>
            </a:pPr>
            <a:r>
              <a:rPr lang="en-US" sz="800" dirty="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10</a:t>
            </a:r>
          </a:p>
          <a:p>
            <a:pPr marL="0" lvl="0" indent="0" rtl="0">
              <a:spcBef>
                <a:spcPts val="1000"/>
              </a:spcBef>
              <a:spcAft>
                <a:spcPts val="1000"/>
              </a:spcAft>
              <a:buNone/>
            </a:pPr>
            <a:endParaRPr sz="800" dirty="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8A6F321-6C0E-4CB6-AAEF-37C9562F7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Web Application Frameworks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0E7327F-DB7B-46D8-8501-83B82977F7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35874" y="1550150"/>
            <a:ext cx="5275499" cy="33759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AngularJS </a:t>
            </a:r>
            <a:r>
              <a:rPr lang="en-US" sz="1600" dirty="0"/>
              <a:t>(</a:t>
            </a:r>
            <a:r>
              <a:rPr lang="en-US" sz="1400" dirty="0"/>
              <a:t>open source, java script, single-page</a:t>
            </a:r>
            <a:r>
              <a:rPr lang="en-US" sz="1600" dirty="0"/>
              <a:t>)</a:t>
            </a: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Laravel (</a:t>
            </a:r>
            <a:r>
              <a:rPr lang="en-US" sz="1400" dirty="0"/>
              <a:t>open source, php , web apps, MVC</a:t>
            </a:r>
            <a:r>
              <a:rPr lang="en-US" dirty="0"/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ReactJS(</a:t>
            </a:r>
            <a:r>
              <a:rPr lang="en-US" sz="1600" dirty="0"/>
              <a:t>java script library, UI, single-page web apps, </a:t>
            </a:r>
            <a:r>
              <a:rPr lang="en-US" sz="1600" dirty="0" err="1"/>
              <a:t>facebook</a:t>
            </a:r>
            <a:r>
              <a:rPr lang="en-US" sz="1600" dirty="0"/>
              <a:t> ,Instagram</a:t>
            </a:r>
            <a:r>
              <a:rPr lang="en-US" dirty="0"/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NodeJS(java script, server-side)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Ruby on rails (server-side, Ruby)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err="1"/>
              <a:t>Symfony</a:t>
            </a:r>
            <a:r>
              <a:rPr lang="en-US" dirty="0"/>
              <a:t> (php)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ASP.NET(</a:t>
            </a:r>
            <a:r>
              <a:rPr lang="en-US" sz="1600" dirty="0"/>
              <a:t>server-side, web service, dynamic web pages</a:t>
            </a:r>
            <a:r>
              <a:rPr lang="en-US" dirty="0"/>
              <a:t>)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 marL="11430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</p:txBody>
      </p:sp>
      <p:sp>
        <p:nvSpPr>
          <p:cNvPr id="5" name="Shape 192">
            <a:extLst>
              <a:ext uri="{FF2B5EF4-FFF2-40B4-BE49-F238E27FC236}">
                <a16:creationId xmlns:a16="http://schemas.microsoft.com/office/drawing/2014/main" xmlns="" id="{C8AF9DE3-69B2-4406-9907-015333603724}"/>
              </a:ext>
            </a:extLst>
          </p:cNvPr>
          <p:cNvSpPr txBox="1"/>
          <p:nvPr/>
        </p:nvSpPr>
        <p:spPr>
          <a:xfrm>
            <a:off x="2699132" y="4234450"/>
            <a:ext cx="5191705" cy="726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1000"/>
              </a:spcBef>
              <a:spcAft>
                <a:spcPts val="0"/>
              </a:spcAft>
              <a:buNone/>
            </a:pPr>
            <a:endParaRPr sz="800" dirty="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lvl="0" indent="0" rtl="0">
              <a:spcBef>
                <a:spcPts val="1000"/>
              </a:spcBef>
              <a:spcAft>
                <a:spcPts val="1000"/>
              </a:spcAft>
              <a:buNone/>
            </a:pPr>
            <a:r>
              <a:rPr lang="en-US" sz="800" dirty="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11</a:t>
            </a:r>
          </a:p>
          <a:p>
            <a:pPr marL="0" lvl="0" indent="0" rtl="0">
              <a:spcBef>
                <a:spcPts val="1000"/>
              </a:spcBef>
              <a:spcAft>
                <a:spcPts val="1000"/>
              </a:spcAft>
              <a:buNone/>
            </a:pPr>
            <a:endParaRPr sz="800" dirty="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  <p:extLst>
      <p:ext uri="{BB962C8B-B14F-4D97-AF65-F5344CB8AC3E}">
        <p14:creationId xmlns:p14="http://schemas.microsoft.com/office/powerpoint/2010/main" val="33290138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9BA034-CB3D-4494-81BB-613EB7312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Application Frameworks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06D0C62-B044-47BE-9419-40303264E9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35875" y="1550150"/>
            <a:ext cx="5275500" cy="3375900"/>
          </a:xfrm>
        </p:spPr>
        <p:txBody>
          <a:bodyPr/>
          <a:lstStyle/>
          <a:p>
            <a:pPr marL="114300" indent="0">
              <a:buNone/>
            </a:pPr>
            <a:r>
              <a:rPr lang="en-US" dirty="0"/>
              <a:t>Implement the standard structure of an application.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MVC (Model View Controller)</a:t>
            </a:r>
            <a:endParaRPr lang="en-US" dirty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ym typeface="Wingdings" panose="05000000000000000000" pitchFamily="2" charset="2"/>
              </a:rPr>
              <a:t>MFC (Microsoft Foundation Classes)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>
                <a:sym typeface="Wingdings" panose="05000000000000000000" pitchFamily="2" charset="2"/>
              </a:rPr>
              <a:t>MacZoop</a:t>
            </a:r>
            <a:r>
              <a:rPr lang="en-US" dirty="0">
                <a:sym typeface="Wingdings" panose="05000000000000000000" pitchFamily="2" charset="2"/>
              </a:rPr>
              <a:t> (for </a:t>
            </a:r>
            <a:r>
              <a:rPr lang="en-US" dirty="0" err="1">
                <a:sym typeface="Wingdings" panose="05000000000000000000" pitchFamily="2" charset="2"/>
              </a:rPr>
              <a:t>macintosh</a:t>
            </a:r>
            <a:r>
              <a:rPr lang="en-US" dirty="0">
                <a:sym typeface="Wingdings" panose="05000000000000000000" pitchFamily="2" charset="2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ym typeface="Wingdings" panose="05000000000000000000" pitchFamily="2" charset="2"/>
              </a:rPr>
              <a:t>Coca on mac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4" name="Shape 192">
            <a:extLst>
              <a:ext uri="{FF2B5EF4-FFF2-40B4-BE49-F238E27FC236}">
                <a16:creationId xmlns:a16="http://schemas.microsoft.com/office/drawing/2014/main" xmlns="" id="{5C2C3C7B-633C-488D-9FC1-F2CCAA2BA870}"/>
              </a:ext>
            </a:extLst>
          </p:cNvPr>
          <p:cNvSpPr txBox="1"/>
          <p:nvPr/>
        </p:nvSpPr>
        <p:spPr>
          <a:xfrm>
            <a:off x="2952520" y="4131325"/>
            <a:ext cx="5191705" cy="82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1000"/>
              </a:spcBef>
              <a:spcAft>
                <a:spcPts val="0"/>
              </a:spcAft>
              <a:buNone/>
            </a:pPr>
            <a:endParaRPr sz="800" dirty="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lvl="0" indent="0" rtl="0">
              <a:spcBef>
                <a:spcPts val="1000"/>
              </a:spcBef>
              <a:spcAft>
                <a:spcPts val="1000"/>
              </a:spcAft>
              <a:buNone/>
            </a:pPr>
            <a:r>
              <a:rPr lang="en-US" sz="800" dirty="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12</a:t>
            </a:r>
          </a:p>
          <a:p>
            <a:pPr marL="0" lvl="0" indent="0" rtl="0">
              <a:spcBef>
                <a:spcPts val="1000"/>
              </a:spcBef>
              <a:spcAft>
                <a:spcPts val="1000"/>
              </a:spcAft>
              <a:buNone/>
            </a:pPr>
            <a:endParaRPr sz="800" dirty="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  <p:extLst>
      <p:ext uri="{BB962C8B-B14F-4D97-AF65-F5344CB8AC3E}">
        <p14:creationId xmlns:p14="http://schemas.microsoft.com/office/powerpoint/2010/main" val="34056496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xmlns="" id="{EB044379-AD9F-46D0-9A74-0A836EA18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5875" y="909050"/>
            <a:ext cx="5275500" cy="641100"/>
          </a:xfrm>
        </p:spPr>
        <p:txBody>
          <a:bodyPr/>
          <a:lstStyle/>
          <a:p>
            <a:r>
              <a:rPr lang="en-US" sz="2400" b="1" dirty="0"/>
              <a:t>Mobile Apps Frameworks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xmlns="" id="{7D889783-8483-4C34-A2F5-56AB08C60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35875" y="1550150"/>
            <a:ext cx="5275500" cy="33759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Phone Gap (</a:t>
            </a:r>
            <a:r>
              <a:rPr lang="en-US" sz="1600" dirty="0"/>
              <a:t>java script &amp; HTML5, Apache</a:t>
            </a:r>
            <a:r>
              <a:rPr lang="en-US" dirty="0"/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React native (HTML &amp; CSS &amp; Java script)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err="1"/>
              <a:t>I</a:t>
            </a:r>
            <a:r>
              <a:rPr lang="en-US" smtClean="0"/>
              <a:t>onic </a:t>
            </a:r>
            <a:r>
              <a:rPr lang="en-US" dirty="0"/>
              <a:t>framework(</a:t>
            </a:r>
            <a:r>
              <a:rPr lang="en-US" sz="1600" dirty="0"/>
              <a:t>open source </a:t>
            </a:r>
            <a:r>
              <a:rPr lang="en-US" sz="1600" dirty="0" err="1"/>
              <a:t>sdk</a:t>
            </a:r>
            <a:r>
              <a:rPr lang="en-US" sz="1600" dirty="0"/>
              <a:t>, java script</a:t>
            </a:r>
            <a:r>
              <a:rPr lang="en-US" dirty="0"/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Mobile Angular UI</a:t>
            </a:r>
            <a:r>
              <a:rPr lang="en-US" sz="1600" dirty="0"/>
              <a:t>(bootstrap &amp; Angular)</a:t>
            </a: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</p:txBody>
      </p:sp>
      <p:sp>
        <p:nvSpPr>
          <p:cNvPr id="7" name="Shape 192">
            <a:extLst>
              <a:ext uri="{FF2B5EF4-FFF2-40B4-BE49-F238E27FC236}">
                <a16:creationId xmlns:a16="http://schemas.microsoft.com/office/drawing/2014/main" xmlns="" id="{8025D65C-F9BA-4F31-A3A5-FD9F58C38110}"/>
              </a:ext>
            </a:extLst>
          </p:cNvPr>
          <p:cNvSpPr txBox="1"/>
          <p:nvPr/>
        </p:nvSpPr>
        <p:spPr>
          <a:xfrm>
            <a:off x="2952520" y="4131325"/>
            <a:ext cx="5191705" cy="82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1000"/>
              </a:spcBef>
              <a:spcAft>
                <a:spcPts val="0"/>
              </a:spcAft>
              <a:buNone/>
            </a:pPr>
            <a:endParaRPr sz="800" dirty="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lvl="0" indent="0" rtl="0">
              <a:spcBef>
                <a:spcPts val="1000"/>
              </a:spcBef>
              <a:spcAft>
                <a:spcPts val="1000"/>
              </a:spcAft>
              <a:buNone/>
            </a:pPr>
            <a:r>
              <a:rPr lang="en-US" sz="800" dirty="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13</a:t>
            </a:r>
          </a:p>
          <a:p>
            <a:pPr marL="0" lvl="0" indent="0" rtl="0">
              <a:spcBef>
                <a:spcPts val="1000"/>
              </a:spcBef>
              <a:spcAft>
                <a:spcPts val="1000"/>
              </a:spcAft>
              <a:buNone/>
            </a:pPr>
            <a:endParaRPr sz="800" dirty="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  <p:extLst>
      <p:ext uri="{BB962C8B-B14F-4D97-AF65-F5344CB8AC3E}">
        <p14:creationId xmlns:p14="http://schemas.microsoft.com/office/powerpoint/2010/main" val="467069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7F3CE9-C934-4147-A284-7C851BD6B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conclusion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46E3A8D-67A7-4AE7-BAE8-F689A60C31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35875" y="1550150"/>
            <a:ext cx="5275500" cy="3375900"/>
          </a:xfrm>
        </p:spPr>
        <p:txBody>
          <a:bodyPr/>
          <a:lstStyle/>
          <a:p>
            <a:pPr marL="114300" indent="0">
              <a:buNone/>
            </a:pPr>
            <a:r>
              <a:rPr lang="en-US" dirty="0"/>
              <a:t>Framework Main Characteristics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Inversion of control : the framework controls the application and not the opposite.</a:t>
            </a:r>
          </a:p>
        </p:txBody>
      </p:sp>
      <p:sp>
        <p:nvSpPr>
          <p:cNvPr id="4" name="Shape 192">
            <a:extLst>
              <a:ext uri="{FF2B5EF4-FFF2-40B4-BE49-F238E27FC236}">
                <a16:creationId xmlns:a16="http://schemas.microsoft.com/office/drawing/2014/main" xmlns="" id="{A7D96F43-4B59-4B4B-AA4A-07D05F6A7BE5}"/>
              </a:ext>
            </a:extLst>
          </p:cNvPr>
          <p:cNvSpPr txBox="1"/>
          <p:nvPr/>
        </p:nvSpPr>
        <p:spPr>
          <a:xfrm>
            <a:off x="2952520" y="4131325"/>
            <a:ext cx="5191705" cy="82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1000"/>
              </a:spcBef>
              <a:spcAft>
                <a:spcPts val="0"/>
              </a:spcAft>
              <a:buNone/>
            </a:pPr>
            <a:endParaRPr sz="800" dirty="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lvl="0" indent="0" rtl="0">
              <a:spcBef>
                <a:spcPts val="1000"/>
              </a:spcBef>
              <a:spcAft>
                <a:spcPts val="1000"/>
              </a:spcAft>
              <a:buNone/>
            </a:pPr>
            <a:r>
              <a:rPr lang="en-US" sz="800" dirty="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14</a:t>
            </a:r>
          </a:p>
          <a:p>
            <a:pPr marL="0" lvl="0" indent="0" rtl="0">
              <a:spcBef>
                <a:spcPts val="1000"/>
              </a:spcBef>
              <a:spcAft>
                <a:spcPts val="1000"/>
              </a:spcAft>
              <a:buNone/>
            </a:pPr>
            <a:endParaRPr sz="800" dirty="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  <p:extLst>
      <p:ext uri="{BB962C8B-B14F-4D97-AF65-F5344CB8AC3E}">
        <p14:creationId xmlns:p14="http://schemas.microsoft.com/office/powerpoint/2010/main" val="10709387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Shape 399"/>
          <p:cNvSpPr txBox="1">
            <a:spLocks noGrp="1"/>
          </p:cNvSpPr>
          <p:nvPr>
            <p:ph type="ctrTitle" idx="4294967295"/>
          </p:nvPr>
        </p:nvSpPr>
        <p:spPr>
          <a:xfrm>
            <a:off x="685800" y="6689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Thanks!</a:t>
            </a:r>
            <a:endParaRPr sz="4800"/>
          </a:p>
        </p:txBody>
      </p:sp>
      <p:sp>
        <p:nvSpPr>
          <p:cNvPr id="400" name="Shape 400"/>
          <p:cNvSpPr txBox="1">
            <a:spLocks noGrp="1"/>
          </p:cNvSpPr>
          <p:nvPr>
            <p:ph type="subTitle" idx="4294967295"/>
          </p:nvPr>
        </p:nvSpPr>
        <p:spPr>
          <a:xfrm>
            <a:off x="1275150" y="3229400"/>
            <a:ext cx="6593700" cy="75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3600" b="1">
                <a:solidFill>
                  <a:srgbClr val="00ACC3"/>
                </a:solidFill>
              </a:rPr>
              <a:t>Any questions?</a:t>
            </a:r>
            <a:endParaRPr sz="3600" b="1">
              <a:solidFill>
                <a:srgbClr val="00ACC3"/>
              </a:solidFill>
            </a:endParaRPr>
          </a:p>
        </p:txBody>
      </p:sp>
      <p:sp>
        <p:nvSpPr>
          <p:cNvPr id="402" name="Shape 402"/>
          <p:cNvSpPr/>
          <p:nvPr/>
        </p:nvSpPr>
        <p:spPr>
          <a:xfrm>
            <a:off x="4073931" y="2091663"/>
            <a:ext cx="996143" cy="996143"/>
          </a:xfrm>
          <a:custGeom>
            <a:avLst/>
            <a:gdLst/>
            <a:ahLst/>
            <a:cxnLst/>
            <a:rect l="0" t="0" r="0" b="0"/>
            <a:pathLst>
              <a:path w="15290" h="15290" extrusionOk="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308" y="10210"/>
                </a:moveTo>
                <a:lnTo>
                  <a:pt x="11406" y="10234"/>
                </a:lnTo>
                <a:lnTo>
                  <a:pt x="11479" y="10259"/>
                </a:lnTo>
                <a:lnTo>
                  <a:pt x="11577" y="10307"/>
                </a:lnTo>
                <a:lnTo>
                  <a:pt x="11650" y="10356"/>
                </a:lnTo>
                <a:lnTo>
                  <a:pt x="11699" y="10430"/>
                </a:lnTo>
                <a:lnTo>
                  <a:pt x="11748" y="10527"/>
                </a:lnTo>
                <a:lnTo>
                  <a:pt x="11772" y="10625"/>
                </a:lnTo>
                <a:lnTo>
                  <a:pt x="11797" y="10698"/>
                </a:lnTo>
                <a:lnTo>
                  <a:pt x="11772" y="10796"/>
                </a:lnTo>
                <a:lnTo>
                  <a:pt x="11748" y="10894"/>
                </a:lnTo>
                <a:lnTo>
                  <a:pt x="11699" y="10967"/>
                </a:lnTo>
                <a:lnTo>
                  <a:pt x="11650" y="11065"/>
                </a:lnTo>
                <a:lnTo>
                  <a:pt x="11235" y="11431"/>
                </a:lnTo>
                <a:lnTo>
                  <a:pt x="10795" y="11773"/>
                </a:lnTo>
                <a:lnTo>
                  <a:pt x="10307" y="12041"/>
                </a:lnTo>
                <a:lnTo>
                  <a:pt x="9819" y="12286"/>
                </a:lnTo>
                <a:lnTo>
                  <a:pt x="9281" y="12457"/>
                </a:lnTo>
                <a:lnTo>
                  <a:pt x="8768" y="12603"/>
                </a:lnTo>
                <a:lnTo>
                  <a:pt x="8207" y="12676"/>
                </a:lnTo>
                <a:lnTo>
                  <a:pt x="7645" y="12701"/>
                </a:lnTo>
                <a:lnTo>
                  <a:pt x="7083" y="12676"/>
                </a:lnTo>
                <a:lnTo>
                  <a:pt x="6521" y="12603"/>
                </a:lnTo>
                <a:lnTo>
                  <a:pt x="6009" y="12457"/>
                </a:lnTo>
                <a:lnTo>
                  <a:pt x="5471" y="12286"/>
                </a:lnTo>
                <a:lnTo>
                  <a:pt x="4983" y="12041"/>
                </a:lnTo>
                <a:lnTo>
                  <a:pt x="4494" y="11773"/>
                </a:lnTo>
                <a:lnTo>
                  <a:pt x="4055" y="11431"/>
                </a:lnTo>
                <a:lnTo>
                  <a:pt x="3640" y="11065"/>
                </a:lnTo>
                <a:lnTo>
                  <a:pt x="3591" y="10967"/>
                </a:lnTo>
                <a:lnTo>
                  <a:pt x="3542" y="10894"/>
                </a:lnTo>
                <a:lnTo>
                  <a:pt x="3517" y="10796"/>
                </a:lnTo>
                <a:lnTo>
                  <a:pt x="3493" y="10698"/>
                </a:lnTo>
                <a:lnTo>
                  <a:pt x="3517" y="10625"/>
                </a:lnTo>
                <a:lnTo>
                  <a:pt x="3542" y="10527"/>
                </a:lnTo>
                <a:lnTo>
                  <a:pt x="3591" y="10430"/>
                </a:lnTo>
                <a:lnTo>
                  <a:pt x="3640" y="10356"/>
                </a:lnTo>
                <a:lnTo>
                  <a:pt x="3713" y="10307"/>
                </a:lnTo>
                <a:lnTo>
                  <a:pt x="3811" y="10259"/>
                </a:lnTo>
                <a:lnTo>
                  <a:pt x="3884" y="10234"/>
                </a:lnTo>
                <a:lnTo>
                  <a:pt x="3981" y="10210"/>
                </a:lnTo>
                <a:lnTo>
                  <a:pt x="4079" y="10234"/>
                </a:lnTo>
                <a:lnTo>
                  <a:pt x="4177" y="10259"/>
                </a:lnTo>
                <a:lnTo>
                  <a:pt x="4250" y="10307"/>
                </a:lnTo>
                <a:lnTo>
                  <a:pt x="4323" y="10356"/>
                </a:lnTo>
                <a:lnTo>
                  <a:pt x="4690" y="10674"/>
                </a:lnTo>
                <a:lnTo>
                  <a:pt x="5056" y="10942"/>
                </a:lnTo>
                <a:lnTo>
                  <a:pt x="5447" y="11187"/>
                </a:lnTo>
                <a:lnTo>
                  <a:pt x="5862" y="11382"/>
                </a:lnTo>
                <a:lnTo>
                  <a:pt x="6277" y="11529"/>
                </a:lnTo>
                <a:lnTo>
                  <a:pt x="6717" y="11651"/>
                </a:lnTo>
                <a:lnTo>
                  <a:pt x="7181" y="11700"/>
                </a:lnTo>
                <a:lnTo>
                  <a:pt x="7645" y="11724"/>
                </a:lnTo>
                <a:lnTo>
                  <a:pt x="8109" y="11700"/>
                </a:lnTo>
                <a:lnTo>
                  <a:pt x="8573" y="11651"/>
                </a:lnTo>
                <a:lnTo>
                  <a:pt x="9013" y="11529"/>
                </a:lnTo>
                <a:lnTo>
                  <a:pt x="9428" y="11382"/>
                </a:lnTo>
                <a:lnTo>
                  <a:pt x="9843" y="11187"/>
                </a:lnTo>
                <a:lnTo>
                  <a:pt x="10234" y="10942"/>
                </a:lnTo>
                <a:lnTo>
                  <a:pt x="10600" y="10674"/>
                </a:lnTo>
                <a:lnTo>
                  <a:pt x="10966" y="10356"/>
                </a:lnTo>
                <a:lnTo>
                  <a:pt x="11040" y="10307"/>
                </a:lnTo>
                <a:lnTo>
                  <a:pt x="11113" y="10259"/>
                </a:lnTo>
                <a:lnTo>
                  <a:pt x="11211" y="10234"/>
                </a:lnTo>
                <a:lnTo>
                  <a:pt x="11308" y="10210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0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0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00D1C6">
              <a:alpha val="86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Shape 192">
            <a:extLst>
              <a:ext uri="{FF2B5EF4-FFF2-40B4-BE49-F238E27FC236}">
                <a16:creationId xmlns:a16="http://schemas.microsoft.com/office/drawing/2014/main" xmlns="" id="{4C261903-D378-4741-9FB5-DFAD2CDD15A9}"/>
              </a:ext>
            </a:extLst>
          </p:cNvPr>
          <p:cNvSpPr txBox="1"/>
          <p:nvPr/>
        </p:nvSpPr>
        <p:spPr>
          <a:xfrm>
            <a:off x="2952520" y="4131325"/>
            <a:ext cx="5191705" cy="82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1000"/>
              </a:spcBef>
              <a:spcAft>
                <a:spcPts val="0"/>
              </a:spcAft>
              <a:buNone/>
            </a:pPr>
            <a:endParaRPr sz="800" dirty="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lvl="0" indent="0" rtl="0">
              <a:spcBef>
                <a:spcPts val="1000"/>
              </a:spcBef>
              <a:spcAft>
                <a:spcPts val="1000"/>
              </a:spcAft>
              <a:buNone/>
            </a:pPr>
            <a:endParaRPr lang="en-US" sz="800" dirty="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lvl="0" indent="0" rtl="0">
              <a:spcBef>
                <a:spcPts val="1000"/>
              </a:spcBef>
              <a:spcAft>
                <a:spcPts val="1000"/>
              </a:spcAft>
              <a:buNone/>
            </a:pPr>
            <a:endParaRPr sz="800" dirty="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/>
              <a:t>Agenda</a:t>
            </a:r>
          </a:p>
        </p:txBody>
      </p:sp>
      <p:sp>
        <p:nvSpPr>
          <p:cNvPr id="190" name="Shape 190"/>
          <p:cNvSpPr txBox="1"/>
          <p:nvPr/>
        </p:nvSpPr>
        <p:spPr>
          <a:xfrm>
            <a:off x="2953325" y="1704109"/>
            <a:ext cx="3987802" cy="2763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accent4">
                    <a:lumMod val="75000"/>
                  </a:schemeClr>
                </a:solidFill>
                <a:latin typeface="Varela Round"/>
                <a:ea typeface="Varela Round"/>
                <a:cs typeface="Varela Round"/>
                <a:sym typeface="Varela Round"/>
              </a:rPr>
              <a:t>Introduction</a:t>
            </a:r>
          </a:p>
          <a:p>
            <a:pPr marL="171450" lvl="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accent4">
                    <a:lumMod val="75000"/>
                  </a:schemeClr>
                </a:solidFill>
                <a:latin typeface="Varela Round" panose="020B0604020202020204" charset="-79"/>
                <a:ea typeface="Varela Round"/>
                <a:cs typeface="Varela Round" panose="020B0604020202020204" charset="-79"/>
                <a:sym typeface="Varela Round"/>
              </a:rPr>
              <a:t>Frameworks &amp; Libraries</a:t>
            </a:r>
          </a:p>
          <a:p>
            <a:pPr marL="171450" lvl="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accent4">
                    <a:lumMod val="75000"/>
                  </a:schemeClr>
                </a:solidFill>
                <a:latin typeface="Varela Round" panose="020B0604020202020204" charset="-79"/>
                <a:ea typeface="Varela Round"/>
                <a:cs typeface="Varela Round" panose="020B0604020202020204" charset="-79"/>
                <a:sym typeface="Varela Round"/>
              </a:rPr>
              <a:t>Benefits &amp; Issues</a:t>
            </a: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accent4">
                    <a:lumMod val="75000"/>
                  </a:schemeClr>
                </a:solidFill>
                <a:latin typeface="Varela Round"/>
                <a:ea typeface="Varela Round"/>
                <a:cs typeface="Varela Round"/>
                <a:sym typeface="Varela Round"/>
              </a:rPr>
              <a:t>Properties</a:t>
            </a:r>
          </a:p>
          <a:p>
            <a:pPr marL="171450" lvl="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accent4">
                    <a:lumMod val="75000"/>
                  </a:schemeClr>
                </a:solidFill>
              </a:rPr>
              <a:t>Real-world examples</a:t>
            </a:r>
            <a:endParaRPr lang="en-US" sz="1800" dirty="0">
              <a:solidFill>
                <a:schemeClr val="accent4">
                  <a:lumMod val="75000"/>
                </a:schemeClr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171450" lvl="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accent4">
                    <a:lumMod val="75000"/>
                  </a:schemeClr>
                </a:solidFill>
              </a:rPr>
              <a:t>Conclusion</a:t>
            </a:r>
            <a:endParaRPr lang="en-US" sz="1800" dirty="0">
              <a:solidFill>
                <a:schemeClr val="accent4">
                  <a:lumMod val="75000"/>
                </a:schemeClr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171450" lvl="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US" sz="1600" dirty="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171450" lvl="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US" sz="1600" dirty="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171450" lvl="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US" dirty="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lvl="0">
              <a:spcBef>
                <a:spcPts val="600"/>
              </a:spcBef>
            </a:pPr>
            <a:endParaRPr lang="fa-IR" dirty="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285750" lvl="0" indent="-285750" rtl="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fa-IR" sz="1600" dirty="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92" name="Shape 192"/>
          <p:cNvSpPr txBox="1"/>
          <p:nvPr/>
        </p:nvSpPr>
        <p:spPr>
          <a:xfrm>
            <a:off x="2953325" y="4134525"/>
            <a:ext cx="5190900" cy="82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1000"/>
              </a:spcBef>
              <a:spcAft>
                <a:spcPts val="0"/>
              </a:spcAft>
              <a:buNone/>
            </a:pPr>
            <a:endParaRPr sz="800" dirty="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lvl="0" indent="0" rtl="0">
              <a:spcBef>
                <a:spcPts val="1000"/>
              </a:spcBef>
              <a:spcAft>
                <a:spcPts val="1000"/>
              </a:spcAft>
              <a:buNone/>
            </a:pPr>
            <a:r>
              <a:rPr lang="en-US" sz="800" dirty="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2</a:t>
            </a:r>
            <a:endParaRPr sz="800" dirty="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E066EA-A9B2-48A1-A3FF-DA02064A1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Introduction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4C5DF5B-1A3A-49C6-ABE3-35BB041EF8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35874" y="1550150"/>
            <a:ext cx="5408025" cy="2325659"/>
          </a:xfrm>
        </p:spPr>
        <p:txBody>
          <a:bodyPr/>
          <a:lstStyle/>
          <a:p>
            <a:pPr marL="114300" indent="0">
              <a:buNone/>
            </a:pPr>
            <a:r>
              <a:rPr lang="en-US" dirty="0"/>
              <a:t>Software framework</a:t>
            </a:r>
          </a:p>
          <a:p>
            <a:pPr marL="11430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A framework is a reusable semi-complete application that can be specialized to produce custom applications.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In short , a framework is a set of classes and libraries.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</p:txBody>
      </p:sp>
      <p:sp>
        <p:nvSpPr>
          <p:cNvPr id="9" name="Shape 192">
            <a:extLst>
              <a:ext uri="{FF2B5EF4-FFF2-40B4-BE49-F238E27FC236}">
                <a16:creationId xmlns:a16="http://schemas.microsoft.com/office/drawing/2014/main" xmlns="" id="{F2CCFE78-7EA1-492D-A697-6B16F4C9D43D}"/>
              </a:ext>
            </a:extLst>
          </p:cNvPr>
          <p:cNvSpPr txBox="1"/>
          <p:nvPr/>
        </p:nvSpPr>
        <p:spPr>
          <a:xfrm>
            <a:off x="2952520" y="4131325"/>
            <a:ext cx="5191705" cy="82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1000"/>
              </a:spcBef>
              <a:spcAft>
                <a:spcPts val="0"/>
              </a:spcAft>
              <a:buNone/>
            </a:pPr>
            <a:endParaRPr sz="800" dirty="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lvl="0" indent="0" rtl="0">
              <a:spcBef>
                <a:spcPts val="1000"/>
              </a:spcBef>
              <a:spcAft>
                <a:spcPts val="1000"/>
              </a:spcAft>
              <a:buNone/>
            </a:pPr>
            <a:r>
              <a:rPr lang="en-US" sz="800" dirty="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3</a:t>
            </a:r>
          </a:p>
          <a:p>
            <a:pPr marL="0" lvl="0" indent="0" rtl="0">
              <a:spcBef>
                <a:spcPts val="1000"/>
              </a:spcBef>
              <a:spcAft>
                <a:spcPts val="1000"/>
              </a:spcAft>
              <a:buNone/>
            </a:pPr>
            <a:endParaRPr sz="800" dirty="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  <p:extLst>
      <p:ext uri="{BB962C8B-B14F-4D97-AF65-F5344CB8AC3E}">
        <p14:creationId xmlns:p14="http://schemas.microsoft.com/office/powerpoint/2010/main" val="1832020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D060E07-6635-4428-B21C-3DDCF85E3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Varela Round" panose="020B0604020202020204" charset="-79"/>
                <a:ea typeface="Varela Round"/>
                <a:cs typeface="Varela Round" panose="020B0604020202020204" charset="-79"/>
                <a:sym typeface="Varela Round"/>
              </a:rPr>
              <a:t>Frameworks &amp; Libraries</a:t>
            </a:r>
            <a:endParaRPr lang="en-US" sz="24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23BBF8F3-F3E6-4C06-B946-A48A020C30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3086" y="1868607"/>
            <a:ext cx="4706856" cy="2365843"/>
          </a:xfrm>
          <a:prstGeom prst="rect">
            <a:avLst/>
          </a:prstGeom>
        </p:spPr>
      </p:pic>
      <p:sp>
        <p:nvSpPr>
          <p:cNvPr id="6" name="Shape 192">
            <a:extLst>
              <a:ext uri="{FF2B5EF4-FFF2-40B4-BE49-F238E27FC236}">
                <a16:creationId xmlns:a16="http://schemas.microsoft.com/office/drawing/2014/main" xmlns="" id="{C1F8AFDF-EF4C-4393-8798-F82AC1B33337}"/>
              </a:ext>
            </a:extLst>
          </p:cNvPr>
          <p:cNvSpPr txBox="1"/>
          <p:nvPr/>
        </p:nvSpPr>
        <p:spPr>
          <a:xfrm>
            <a:off x="2952520" y="4131325"/>
            <a:ext cx="5191705" cy="82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1000"/>
              </a:spcBef>
              <a:spcAft>
                <a:spcPts val="0"/>
              </a:spcAft>
              <a:buNone/>
            </a:pPr>
            <a:endParaRPr sz="800" dirty="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lvl="0" indent="0" rtl="0">
              <a:spcBef>
                <a:spcPts val="1000"/>
              </a:spcBef>
              <a:spcAft>
                <a:spcPts val="1000"/>
              </a:spcAft>
              <a:buNone/>
            </a:pPr>
            <a:r>
              <a:rPr lang="en-US" sz="800" dirty="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4</a:t>
            </a:r>
            <a:endParaRPr sz="800" dirty="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  <p:extLst>
      <p:ext uri="{BB962C8B-B14F-4D97-AF65-F5344CB8AC3E}">
        <p14:creationId xmlns:p14="http://schemas.microsoft.com/office/powerpoint/2010/main" val="402686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136930E-87D7-4655-A97C-7BF9A0492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Framework Goals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D4A7F57-3671-40AF-B880-66A3D77CA0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35875" y="1550150"/>
            <a:ext cx="5275500" cy="33759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fr-FR" dirty="0" err="1"/>
              <a:t>Reuse</a:t>
            </a:r>
            <a:r>
              <a:rPr lang="fr-FR" dirty="0"/>
              <a:t> : code, design, and documentation.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Simplify software development.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Reduce code writing.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Allow inexperienced designers and programmers to develop good software.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Use the knowledge and experience of expert designers and programmers.</a:t>
            </a:r>
          </a:p>
        </p:txBody>
      </p:sp>
      <p:sp>
        <p:nvSpPr>
          <p:cNvPr id="4" name="Shape 192">
            <a:extLst>
              <a:ext uri="{FF2B5EF4-FFF2-40B4-BE49-F238E27FC236}">
                <a16:creationId xmlns:a16="http://schemas.microsoft.com/office/drawing/2014/main" xmlns="" id="{2F2BC8E5-AEA7-41DE-8C23-B1B4FD994FC6}"/>
              </a:ext>
            </a:extLst>
          </p:cNvPr>
          <p:cNvSpPr txBox="1"/>
          <p:nvPr/>
        </p:nvSpPr>
        <p:spPr>
          <a:xfrm>
            <a:off x="3183875" y="4096350"/>
            <a:ext cx="5191705" cy="82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1000"/>
              </a:spcBef>
              <a:spcAft>
                <a:spcPts val="0"/>
              </a:spcAft>
              <a:buNone/>
            </a:pPr>
            <a:endParaRPr sz="800" dirty="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lvl="0" indent="0" rtl="0">
              <a:spcBef>
                <a:spcPts val="1000"/>
              </a:spcBef>
              <a:spcAft>
                <a:spcPts val="1000"/>
              </a:spcAft>
              <a:buNone/>
            </a:pPr>
            <a:r>
              <a:rPr lang="en-US" sz="800" dirty="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5</a:t>
            </a:r>
          </a:p>
          <a:p>
            <a:pPr marL="0" lvl="0" indent="0" rtl="0">
              <a:spcBef>
                <a:spcPts val="1000"/>
              </a:spcBef>
              <a:spcAft>
                <a:spcPts val="1000"/>
              </a:spcAft>
              <a:buNone/>
            </a:pPr>
            <a:endParaRPr sz="800" dirty="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  <p:extLst>
      <p:ext uri="{BB962C8B-B14F-4D97-AF65-F5344CB8AC3E}">
        <p14:creationId xmlns:p14="http://schemas.microsoft.com/office/powerpoint/2010/main" val="1405707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xmlns="" id="{DF7C0CB1-8257-4123-AEF6-9BC28020D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5875" y="909050"/>
            <a:ext cx="5275500" cy="641100"/>
          </a:xfrm>
        </p:spPr>
        <p:txBody>
          <a:bodyPr/>
          <a:lstStyle/>
          <a:p>
            <a:r>
              <a:rPr lang="en-US" sz="2400" b="1" dirty="0"/>
              <a:t>Framework Benefits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xmlns="" id="{C7D0C7B1-BDFA-4225-91FD-CD900C8604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35875" y="1550150"/>
            <a:ext cx="5275500" cy="33759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Code and design reuse.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Programmers are forced to write reusable software.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Improvement of software quality and developer productivity.</a:t>
            </a:r>
          </a:p>
        </p:txBody>
      </p:sp>
      <p:sp>
        <p:nvSpPr>
          <p:cNvPr id="7" name="Shape 192">
            <a:extLst>
              <a:ext uri="{FF2B5EF4-FFF2-40B4-BE49-F238E27FC236}">
                <a16:creationId xmlns:a16="http://schemas.microsoft.com/office/drawing/2014/main" xmlns="" id="{BB742A35-BD2D-4A8A-B30E-CC41546E5132}"/>
              </a:ext>
            </a:extLst>
          </p:cNvPr>
          <p:cNvSpPr txBox="1"/>
          <p:nvPr/>
        </p:nvSpPr>
        <p:spPr>
          <a:xfrm>
            <a:off x="2952520" y="4131325"/>
            <a:ext cx="5191705" cy="82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1000"/>
              </a:spcBef>
              <a:spcAft>
                <a:spcPts val="0"/>
              </a:spcAft>
              <a:buNone/>
            </a:pPr>
            <a:endParaRPr sz="800" dirty="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lvl="0" indent="0" rtl="0">
              <a:spcBef>
                <a:spcPts val="1000"/>
              </a:spcBef>
              <a:spcAft>
                <a:spcPts val="1000"/>
              </a:spcAft>
              <a:buNone/>
            </a:pPr>
            <a:r>
              <a:rPr lang="en-US" sz="800" dirty="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6</a:t>
            </a:r>
          </a:p>
          <a:p>
            <a:pPr marL="0" lvl="0" indent="0" rtl="0">
              <a:spcBef>
                <a:spcPts val="1000"/>
              </a:spcBef>
              <a:spcAft>
                <a:spcPts val="1000"/>
              </a:spcAft>
              <a:buNone/>
            </a:pPr>
            <a:endParaRPr lang="en-US" sz="800" dirty="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lvl="0" indent="0" rtl="0">
              <a:spcBef>
                <a:spcPts val="1000"/>
              </a:spcBef>
              <a:spcAft>
                <a:spcPts val="1000"/>
              </a:spcAft>
              <a:buNone/>
            </a:pPr>
            <a:endParaRPr sz="800" dirty="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  <p:extLst>
      <p:ext uri="{BB962C8B-B14F-4D97-AF65-F5344CB8AC3E}">
        <p14:creationId xmlns:p14="http://schemas.microsoft.com/office/powerpoint/2010/main" val="3499564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xmlns="" id="{10E62A18-0C76-4F0D-930D-9AD0EE734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5875" y="909050"/>
            <a:ext cx="5275500" cy="641100"/>
          </a:xfrm>
        </p:spPr>
        <p:txBody>
          <a:bodyPr/>
          <a:lstStyle/>
          <a:p>
            <a:r>
              <a:rPr lang="en-US" sz="2400" b="1" dirty="0"/>
              <a:t>Main Issues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xmlns="" id="{7F9D36EF-0AA6-447D-9525-AB5E9E7DC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35875" y="1550150"/>
            <a:ext cx="5275500" cy="33759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Learning curve.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Framework developers must be domain experts.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Framework evolution is complex.</a:t>
            </a:r>
          </a:p>
        </p:txBody>
      </p:sp>
      <p:sp>
        <p:nvSpPr>
          <p:cNvPr id="7" name="Shape 192">
            <a:extLst>
              <a:ext uri="{FF2B5EF4-FFF2-40B4-BE49-F238E27FC236}">
                <a16:creationId xmlns:a16="http://schemas.microsoft.com/office/drawing/2014/main" xmlns="" id="{BDA188BA-7FE5-4BDA-95A5-64B214036CFB}"/>
              </a:ext>
            </a:extLst>
          </p:cNvPr>
          <p:cNvSpPr txBox="1"/>
          <p:nvPr/>
        </p:nvSpPr>
        <p:spPr>
          <a:xfrm>
            <a:off x="2952520" y="4131325"/>
            <a:ext cx="5191705" cy="82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1000"/>
              </a:spcBef>
              <a:spcAft>
                <a:spcPts val="0"/>
              </a:spcAft>
              <a:buNone/>
            </a:pPr>
            <a:endParaRPr sz="800" dirty="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lvl="0" indent="0" rtl="0">
              <a:spcBef>
                <a:spcPts val="1000"/>
              </a:spcBef>
              <a:spcAft>
                <a:spcPts val="1000"/>
              </a:spcAft>
              <a:buNone/>
            </a:pPr>
            <a:r>
              <a:rPr lang="en-US" sz="800" dirty="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7</a:t>
            </a:r>
          </a:p>
          <a:p>
            <a:pPr marL="0" lvl="0" indent="0" rtl="0">
              <a:spcBef>
                <a:spcPts val="1000"/>
              </a:spcBef>
              <a:spcAft>
                <a:spcPts val="1000"/>
              </a:spcAft>
              <a:buNone/>
            </a:pPr>
            <a:endParaRPr sz="800" dirty="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  <p:extLst>
      <p:ext uri="{BB962C8B-B14F-4D97-AF65-F5344CB8AC3E}">
        <p14:creationId xmlns:p14="http://schemas.microsoft.com/office/powerpoint/2010/main" val="746943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>
            <a:spLocks noGrp="1"/>
          </p:cNvSpPr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/>
              <a:t>Properties</a:t>
            </a:r>
            <a:endParaRPr sz="2400" b="1" dirty="0"/>
          </a:p>
        </p:txBody>
      </p:sp>
      <p:sp>
        <p:nvSpPr>
          <p:cNvPr id="218" name="Shape 218"/>
          <p:cNvSpPr txBox="1">
            <a:spLocks noGrp="1"/>
          </p:cNvSpPr>
          <p:nvPr>
            <p:ph type="body" idx="1"/>
          </p:nvPr>
        </p:nvSpPr>
        <p:spPr>
          <a:xfrm>
            <a:off x="2935875" y="1525758"/>
            <a:ext cx="5275500" cy="27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000" dirty="0"/>
              <a:t>Basic Properties</a:t>
            </a:r>
          </a:p>
          <a:p>
            <a:pPr lvl="0" indent="-457200" rtl="0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/>
              <a:t>Modularity</a:t>
            </a:r>
          </a:p>
          <a:p>
            <a:pPr lvl="0" indent="-457200" rtl="0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/>
              <a:t>Reusability</a:t>
            </a:r>
          </a:p>
          <a:p>
            <a:pPr lvl="0" indent="-457200" rtl="0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/>
              <a:t>Extensibility</a:t>
            </a:r>
          </a:p>
          <a:p>
            <a:pPr lvl="0" indent="-457200" rtl="0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/>
              <a:t>Non-modifiable code</a:t>
            </a:r>
            <a:r>
              <a:rPr lang="en" dirty="0"/>
              <a:t> </a:t>
            </a:r>
            <a:endParaRPr dirty="0"/>
          </a:p>
        </p:txBody>
      </p:sp>
      <p:sp>
        <p:nvSpPr>
          <p:cNvPr id="4" name="Shape 192">
            <a:extLst>
              <a:ext uri="{FF2B5EF4-FFF2-40B4-BE49-F238E27FC236}">
                <a16:creationId xmlns:a16="http://schemas.microsoft.com/office/drawing/2014/main" xmlns="" id="{03176292-CECA-4508-B916-13FD96F65A23}"/>
              </a:ext>
            </a:extLst>
          </p:cNvPr>
          <p:cNvSpPr txBox="1"/>
          <p:nvPr/>
        </p:nvSpPr>
        <p:spPr>
          <a:xfrm>
            <a:off x="2952520" y="4131325"/>
            <a:ext cx="5191705" cy="82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1000"/>
              </a:spcBef>
              <a:spcAft>
                <a:spcPts val="0"/>
              </a:spcAft>
              <a:buNone/>
            </a:pPr>
            <a:endParaRPr sz="800" dirty="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lvl="0" indent="0" rtl="0">
              <a:spcBef>
                <a:spcPts val="1000"/>
              </a:spcBef>
              <a:spcAft>
                <a:spcPts val="1000"/>
              </a:spcAft>
              <a:buNone/>
            </a:pPr>
            <a:r>
              <a:rPr lang="en-US" sz="800" dirty="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8</a:t>
            </a:r>
          </a:p>
          <a:p>
            <a:pPr marL="0" lvl="0" indent="0" rtl="0">
              <a:spcBef>
                <a:spcPts val="1000"/>
              </a:spcBef>
              <a:spcAft>
                <a:spcPts val="1000"/>
              </a:spcAft>
              <a:buNone/>
            </a:pPr>
            <a:endParaRPr sz="800" dirty="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82CFBA-47F7-4161-959B-7607BFC11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Frameworks Category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0AAC551-648D-4E8E-80FA-50A2747BEA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35875" y="1550150"/>
            <a:ext cx="5275500" cy="33759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Web Application Frameworks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Application Frameworks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Mobile Apps Frameworks</a:t>
            </a:r>
          </a:p>
        </p:txBody>
      </p:sp>
      <p:sp>
        <p:nvSpPr>
          <p:cNvPr id="4" name="Shape 192">
            <a:extLst>
              <a:ext uri="{FF2B5EF4-FFF2-40B4-BE49-F238E27FC236}">
                <a16:creationId xmlns:a16="http://schemas.microsoft.com/office/drawing/2014/main" xmlns="" id="{A062BDCD-2A24-42C2-A436-29C75BFFC45D}"/>
              </a:ext>
            </a:extLst>
          </p:cNvPr>
          <p:cNvSpPr txBox="1"/>
          <p:nvPr/>
        </p:nvSpPr>
        <p:spPr>
          <a:xfrm>
            <a:off x="2952520" y="4131325"/>
            <a:ext cx="5191705" cy="82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1000"/>
              </a:spcBef>
              <a:spcAft>
                <a:spcPts val="0"/>
              </a:spcAft>
              <a:buNone/>
            </a:pPr>
            <a:endParaRPr sz="800" dirty="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marL="0" lvl="0" indent="0" rtl="0">
              <a:spcBef>
                <a:spcPts val="1000"/>
              </a:spcBef>
              <a:spcAft>
                <a:spcPts val="1000"/>
              </a:spcAft>
              <a:buNone/>
            </a:pPr>
            <a:r>
              <a:rPr lang="en-US" sz="800" dirty="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9</a:t>
            </a:r>
          </a:p>
          <a:p>
            <a:pPr marL="0" lvl="0" indent="0" rtl="0">
              <a:spcBef>
                <a:spcPts val="1000"/>
              </a:spcBef>
              <a:spcAft>
                <a:spcPts val="1000"/>
              </a:spcAft>
              <a:buNone/>
            </a:pPr>
            <a:endParaRPr sz="800" dirty="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  <p:extLst>
      <p:ext uri="{BB962C8B-B14F-4D97-AF65-F5344CB8AC3E}">
        <p14:creationId xmlns:p14="http://schemas.microsoft.com/office/powerpoint/2010/main" val="1059586348"/>
      </p:ext>
    </p:extLst>
  </p:cSld>
  <p:clrMapOvr>
    <a:masterClrMapping/>
  </p:clrMapOvr>
</p:sld>
</file>

<file path=ppt/theme/theme1.xml><?xml version="1.0" encoding="utf-8"?>
<a:theme xmlns:a="http://schemas.openxmlformats.org/drawingml/2006/main" name="Puck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1139</TotalTime>
  <Words>335</Words>
  <Application>Microsoft Office PowerPoint</Application>
  <PresentationFormat>On-screen Show (16:9)</PresentationFormat>
  <Paragraphs>97</Paragraphs>
  <Slides>15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Wingdings</vt:lpstr>
      <vt:lpstr>Nixie One</vt:lpstr>
      <vt:lpstr>Arial</vt:lpstr>
      <vt:lpstr>Varela Round</vt:lpstr>
      <vt:lpstr>Puck template</vt:lpstr>
      <vt:lpstr>Software framework  University of Kurdistan</vt:lpstr>
      <vt:lpstr>Agenda</vt:lpstr>
      <vt:lpstr>Introduction </vt:lpstr>
      <vt:lpstr>Frameworks &amp; Libraries</vt:lpstr>
      <vt:lpstr>Framework Goals</vt:lpstr>
      <vt:lpstr>Framework Benefits</vt:lpstr>
      <vt:lpstr>Main Issues</vt:lpstr>
      <vt:lpstr>Properties</vt:lpstr>
      <vt:lpstr>Frameworks Category</vt:lpstr>
      <vt:lpstr>Real-world Examples</vt:lpstr>
      <vt:lpstr>Web Application Frameworks</vt:lpstr>
      <vt:lpstr>Application Frameworks</vt:lpstr>
      <vt:lpstr>Mobile Apps Frameworks</vt:lpstr>
      <vt:lpstr>conclusion</vt:lpstr>
      <vt:lpstr>Thanks!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framework</dc:title>
  <dc:creator>Seiwan khalni</dc:creator>
  <cp:lastModifiedBy>Sadegh Sulaimany</cp:lastModifiedBy>
  <cp:revision>67</cp:revision>
  <dcterms:modified xsi:type="dcterms:W3CDTF">2018-06-06T09:53:49Z</dcterms:modified>
</cp:coreProperties>
</file>