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9" r:id="rId3"/>
    <p:sldId id="259" r:id="rId4"/>
    <p:sldId id="261" r:id="rId5"/>
    <p:sldId id="284" r:id="rId6"/>
    <p:sldId id="270" r:id="rId7"/>
    <p:sldId id="318" r:id="rId8"/>
    <p:sldId id="273" r:id="rId9"/>
    <p:sldId id="274" r:id="rId10"/>
    <p:sldId id="275" r:id="rId11"/>
    <p:sldId id="276" r:id="rId12"/>
    <p:sldId id="277" r:id="rId13"/>
    <p:sldId id="278" r:id="rId14"/>
    <p:sldId id="297" r:id="rId15"/>
    <p:sldId id="282" r:id="rId16"/>
    <p:sldId id="308" r:id="rId17"/>
    <p:sldId id="309" r:id="rId18"/>
    <p:sldId id="320" r:id="rId19"/>
    <p:sldId id="319" r:id="rId20"/>
    <p:sldId id="328" r:id="rId21"/>
    <p:sldId id="331" r:id="rId22"/>
    <p:sldId id="326" r:id="rId23"/>
    <p:sldId id="310" r:id="rId24"/>
    <p:sldId id="311" r:id="rId25"/>
    <p:sldId id="313" r:id="rId26"/>
    <p:sldId id="314" r:id="rId27"/>
    <p:sldId id="315" r:id="rId28"/>
    <p:sldId id="305" r:id="rId29"/>
    <p:sldId id="306" r:id="rId30"/>
    <p:sldId id="329" r:id="rId31"/>
    <p:sldId id="286" r:id="rId32"/>
    <p:sldId id="307" r:id="rId33"/>
    <p:sldId id="321" r:id="rId34"/>
    <p:sldId id="327" r:id="rId35"/>
    <p:sldId id="322" r:id="rId36"/>
    <p:sldId id="323" r:id="rId37"/>
    <p:sldId id="324" r:id="rId38"/>
    <p:sldId id="325" r:id="rId39"/>
    <p:sldId id="330" r:id="rId40"/>
    <p:sldId id="31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1579B"/>
    <a:srgbClr val="1FBAAC"/>
    <a:srgbClr val="8497B0"/>
    <a:srgbClr val="2E75B6"/>
    <a:srgbClr val="FFF2CC"/>
    <a:srgbClr val="00FF99"/>
    <a:srgbClr val="FF1F1F"/>
    <a:srgbClr val="D11FD1"/>
    <a:srgbClr val="BF3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3" autoAdjust="0"/>
    <p:restoredTop sz="86418"/>
  </p:normalViewPr>
  <p:slideViewPr>
    <p:cSldViewPr snapToGrid="0">
      <p:cViewPr varScale="1">
        <p:scale>
          <a:sx n="49" d="100"/>
          <a:sy n="49" d="100"/>
        </p:scale>
        <p:origin x="662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6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18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A3FA-8064-4876-A441-071FF1A617F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A4BB0-CB6C-41BC-9268-3BC65E529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325D3-5F0D-4CD9-BCD4-7A842CF49D0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DE552-E588-4309-ACDD-99944D88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914400" y="4363812"/>
            <a:ext cx="10363200" cy="829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8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5/13/2018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Dart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5F7EE14-A366-4BC9-AE4A-EDAB9F3EAA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2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4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7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EE14-A366-4BC9-AE4A-EDAB9F3E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926" y="3140363"/>
            <a:ext cx="9144000" cy="919905"/>
          </a:xfrm>
        </p:spPr>
        <p:txBody>
          <a:bodyPr/>
          <a:lstStyle/>
          <a:p>
            <a:r>
              <a:rPr lang="en-US" b="1" dirty="0"/>
              <a:t>Java Script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4730" y="4554003"/>
            <a:ext cx="9144000" cy="919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/>
              <a:t>Farid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Mohammadi</a:t>
            </a:r>
            <a:endParaRPr lang="en-US" sz="3000" b="1" dirty="0" smtClean="0"/>
          </a:p>
          <a:p>
            <a:r>
              <a:rPr lang="en-US" sz="3000" b="1" dirty="0" smtClean="0"/>
              <a:t>University of Kurdistan</a:t>
            </a:r>
            <a:endParaRPr lang="en-US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56" y="1404719"/>
            <a:ext cx="1179239" cy="10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Operators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196903"/>
              </p:ext>
            </p:extLst>
          </p:nvPr>
        </p:nvGraphicFramePr>
        <p:xfrm>
          <a:off x="838200" y="2314791"/>
          <a:ext cx="10515600" cy="3413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0964">
                  <a:extLst>
                    <a:ext uri="{9D8B030D-6E8A-4147-A177-3AD203B41FA5}">
                      <a16:colId xmlns:a16="http://schemas.microsoft.com/office/drawing/2014/main" xmlns="" val="1869824520"/>
                    </a:ext>
                  </a:extLst>
                </a:gridCol>
                <a:gridCol w="8924636">
                  <a:extLst>
                    <a:ext uri="{9D8B030D-6E8A-4147-A177-3AD203B41FA5}">
                      <a16:colId xmlns:a16="http://schemas.microsoft.com/office/drawing/2014/main" xmlns="" val="282702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===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!=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Not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2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49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23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Greater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7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Less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74341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146134"/>
              </p:ext>
            </p:extLst>
          </p:nvPr>
        </p:nvGraphicFramePr>
        <p:xfrm>
          <a:off x="838200" y="2314791"/>
          <a:ext cx="10224735" cy="1706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0099">
                  <a:extLst>
                    <a:ext uri="{9D8B030D-6E8A-4147-A177-3AD203B41FA5}">
                      <a16:colId xmlns:a16="http://schemas.microsoft.com/office/drawing/2014/main" xmlns="" val="1869824520"/>
                    </a:ext>
                  </a:extLst>
                </a:gridCol>
                <a:gridCol w="8924636">
                  <a:extLst>
                    <a:ext uri="{9D8B030D-6E8A-4147-A177-3AD203B41FA5}">
                      <a16:colId xmlns:a16="http://schemas.microsoft.com/office/drawing/2014/main" xmlns="" val="282702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&amp;&amp;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Logical 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Logical 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2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Logical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49358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Operators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xmlns="" id="{58BC68C0-4C3D-2B42-9518-F033AA511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47598"/>
              </p:ext>
            </p:extLst>
          </p:nvPr>
        </p:nvGraphicFramePr>
        <p:xfrm>
          <a:off x="838200" y="2314791"/>
          <a:ext cx="10224735" cy="3413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0099">
                  <a:extLst>
                    <a:ext uri="{9D8B030D-6E8A-4147-A177-3AD203B41FA5}">
                      <a16:colId xmlns:a16="http://schemas.microsoft.com/office/drawing/2014/main" xmlns="" val="1869824520"/>
                    </a:ext>
                  </a:extLst>
                </a:gridCol>
                <a:gridCol w="8924636">
                  <a:extLst>
                    <a:ext uri="{9D8B030D-6E8A-4147-A177-3AD203B41FA5}">
                      <a16:colId xmlns:a16="http://schemas.microsoft.com/office/drawing/2014/main" xmlns="" val="282702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BitWise</a:t>
                      </a:r>
                      <a:r>
                        <a:rPr lang="en-US" sz="2200" dirty="0"/>
                        <a:t> 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BitWise</a:t>
                      </a:r>
                      <a:r>
                        <a:rPr lang="en-US" sz="2200" dirty="0"/>
                        <a:t> 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2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Bitwise XOR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49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Bitwise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11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Left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483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&gt;&gt;</a:t>
                      </a:r>
                      <a:r>
                        <a:rPr lang="en-US" sz="2200" i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Right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59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/>
                        <a:t>&gt;&gt;&gt;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Right shift with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88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0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3701"/>
              </p:ext>
            </p:extLst>
          </p:nvPr>
        </p:nvGraphicFramePr>
        <p:xfrm>
          <a:off x="838200" y="2314791"/>
          <a:ext cx="10515599" cy="1508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30366">
                  <a:extLst>
                    <a:ext uri="{9D8B030D-6E8A-4147-A177-3AD203B41FA5}">
                      <a16:colId xmlns:a16="http://schemas.microsoft.com/office/drawing/2014/main" xmlns="" val="1869824520"/>
                    </a:ext>
                  </a:extLst>
                </a:gridCol>
                <a:gridCol w="3637052">
                  <a:extLst>
                    <a:ext uri="{9D8B030D-6E8A-4147-A177-3AD203B41FA5}">
                      <a16:colId xmlns:a16="http://schemas.microsoft.com/office/drawing/2014/main" xmlns="" val="2827024942"/>
                    </a:ext>
                  </a:extLst>
                </a:gridCol>
                <a:gridCol w="3648181">
                  <a:extLst>
                    <a:ext uri="{9D8B030D-6E8A-4147-A177-3AD203B41FA5}">
                      <a16:colId xmlns:a16="http://schemas.microsoft.com/office/drawing/2014/main" xmlns="" val="2850662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/=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^=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+=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%=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|=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−=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&lt;&lt;=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&amp;=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2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*=</a:t>
                      </a:r>
                      <a:endParaRPr lang="en-US" sz="2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&gt;&gt;=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&gt;&gt;&gt;=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49358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Operator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41149"/>
              </p:ext>
            </p:extLst>
          </p:nvPr>
        </p:nvGraphicFramePr>
        <p:xfrm>
          <a:off x="838200" y="2314791"/>
          <a:ext cx="10515599" cy="2865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82486">
                  <a:extLst>
                    <a:ext uri="{9D8B030D-6E8A-4147-A177-3AD203B41FA5}">
                      <a16:colId xmlns:a16="http://schemas.microsoft.com/office/drawing/2014/main" xmlns="" val="1869824520"/>
                    </a:ext>
                  </a:extLst>
                </a:gridCol>
                <a:gridCol w="2778034">
                  <a:extLst>
                    <a:ext uri="{9D8B030D-6E8A-4147-A177-3AD203B41FA5}">
                      <a16:colId xmlns:a16="http://schemas.microsoft.com/office/drawing/2014/main" xmlns="" val="411173475"/>
                    </a:ext>
                  </a:extLst>
                </a:gridCol>
                <a:gridCol w="6355079">
                  <a:extLst>
                    <a:ext uri="{9D8B030D-6E8A-4147-A177-3AD203B41FA5}">
                      <a16:colId xmlns:a16="http://schemas.microsoft.com/office/drawing/2014/main" xmlns="" val="282702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()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Function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Represents a function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[]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Object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Refers to the value at the specified index in the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2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Member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Refers to a property of an expression;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example: </a:t>
                      </a:r>
                      <a:r>
                        <a:rPr lang="en-US" sz="2200" dirty="0" err="1">
                          <a:solidFill>
                            <a:srgbClr val="1FBAAC"/>
                          </a:solidFill>
                        </a:rPr>
                        <a:t>foo.bar</a:t>
                      </a:r>
                      <a:r>
                        <a:rPr lang="en-US" sz="2200" dirty="0"/>
                        <a:t> selects property </a:t>
                      </a:r>
                      <a:r>
                        <a:rPr lang="en-US" sz="2200" dirty="0">
                          <a:solidFill>
                            <a:srgbClr val="1FBAAC"/>
                          </a:solidFill>
                        </a:rPr>
                        <a:t>bar</a:t>
                      </a:r>
                      <a:r>
                        <a:rPr lang="en-US" sz="2200" dirty="0"/>
                        <a:t> from expression </a:t>
                      </a:r>
                      <a:r>
                        <a:rPr lang="en-US" sz="2200" dirty="0">
                          <a:solidFill>
                            <a:srgbClr val="1FBAAC"/>
                          </a:solidFill>
                        </a:rPr>
                        <a:t>foo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49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/>
                        <a:t>?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Conditional member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Condition is true? Then value X : Otherwise value 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98253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and 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Control flow</a:t>
            </a:r>
          </a:p>
          <a:p>
            <a:pPr lvl="1"/>
            <a:r>
              <a:rPr lang="en-US" dirty="0"/>
              <a:t>if and else</a:t>
            </a:r>
          </a:p>
          <a:p>
            <a:pPr lvl="1"/>
            <a:r>
              <a:rPr lang="en-US" dirty="0"/>
              <a:t>switch and case</a:t>
            </a:r>
          </a:p>
          <a:p>
            <a:r>
              <a:rPr lang="en-US" b="1" dirty="0" err="1"/>
              <a:t>Falsy</a:t>
            </a:r>
            <a:r>
              <a:rPr lang="en-US" b="1" dirty="0"/>
              <a:t> values</a:t>
            </a:r>
          </a:p>
          <a:p>
            <a:pPr lvl="1"/>
            <a:r>
              <a:rPr lang="en-US" dirty="0"/>
              <a:t>false</a:t>
            </a:r>
          </a:p>
          <a:p>
            <a:pPr lvl="1"/>
            <a:r>
              <a:rPr lang="en-US" dirty="0"/>
              <a:t>undefined</a:t>
            </a:r>
          </a:p>
          <a:p>
            <a:pPr lvl="1"/>
            <a:r>
              <a:rPr lang="en-US" dirty="0"/>
              <a:t>null</a:t>
            </a:r>
          </a:p>
          <a:p>
            <a:pPr lvl="1"/>
            <a:r>
              <a:rPr lang="en-US" dirty="0"/>
              <a:t>0</a:t>
            </a:r>
          </a:p>
          <a:p>
            <a:pPr lvl="1"/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the empty string ("")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F5D835-D72D-C542-829C-10BAC38D3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60" y="1870075"/>
            <a:ext cx="3860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and 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Error handling</a:t>
            </a:r>
          </a:p>
          <a:p>
            <a:pPr lvl="1"/>
            <a:r>
              <a:rPr lang="en-US" dirty="0"/>
              <a:t>throw expression</a:t>
            </a:r>
          </a:p>
          <a:p>
            <a:pPr lvl="1"/>
            <a:r>
              <a:rPr lang="en-US" dirty="0"/>
              <a:t>try...catch statement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431EA8-8548-6A4A-8D44-59F15C8C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70" y="1785144"/>
            <a:ext cx="6972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and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en-US" b="1" dirty="0"/>
              <a:t> 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do...while </a:t>
            </a:r>
            <a:r>
              <a:rPr lang="en-US" b="1" dirty="0"/>
              <a:t>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  <a:r>
              <a:rPr lang="en-US" b="1" dirty="0"/>
              <a:t> 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labeled</a:t>
            </a:r>
            <a:r>
              <a:rPr lang="en-US" b="1" dirty="0"/>
              <a:t> 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break</a:t>
            </a:r>
            <a:r>
              <a:rPr lang="en-US" b="1" dirty="0"/>
              <a:t> 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continue</a:t>
            </a:r>
            <a:r>
              <a:rPr lang="en-US" b="1" dirty="0"/>
              <a:t> 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for...in </a:t>
            </a:r>
            <a:r>
              <a:rPr lang="en-US" b="1" dirty="0"/>
              <a:t>statement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for...of </a:t>
            </a:r>
            <a:r>
              <a:rPr lang="en-US" b="1" dirty="0"/>
              <a:t>statement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334762-F9CA-984C-8708-8175ACCB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825625"/>
            <a:ext cx="6223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by value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vs</a:t>
            </a:r>
            <a:r>
              <a:rPr lang="en-US" dirty="0"/>
              <a:t> Call by 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26B94C0-B42E-5642-86CF-6D475AA1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9CB8B7-2529-3C40-9EF9-E50CF046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4699000" cy="472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C172CD-11A9-0F4E-B4FB-90D8CFA1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0" y="1847850"/>
            <a:ext cx="4621530" cy="47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by value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vs</a:t>
            </a:r>
            <a:r>
              <a:rPr lang="en-US" dirty="0"/>
              <a:t> Call by 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26B94C0-B42E-5642-86CF-6D475AA1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primitives</a:t>
            </a:r>
            <a:r>
              <a:rPr lang="en-US" b="1" dirty="0"/>
              <a:t> (Number, String, </a:t>
            </a:r>
            <a:r>
              <a:rPr lang="en-US" b="1" dirty="0" err="1"/>
              <a:t>etc</a:t>
            </a:r>
            <a:r>
              <a:rPr lang="en-US" b="1" dirty="0"/>
              <a:t>) are always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pass-by-value</a:t>
            </a:r>
          </a:p>
          <a:p>
            <a:r>
              <a:rPr lang="en-US" b="1" dirty="0" err="1"/>
              <a:t>Javascript</a:t>
            </a:r>
            <a:r>
              <a:rPr lang="en-US" b="1" dirty="0"/>
              <a:t> is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pass-by-reference</a:t>
            </a:r>
            <a:r>
              <a:rPr lang="en-US" b="1" dirty="0"/>
              <a:t> 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objects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Primitive Operations</a:t>
            </a:r>
          </a:p>
          <a:p>
            <a:r>
              <a:rPr lang="en-US" dirty="0"/>
              <a:t>Control flow and error handling</a:t>
            </a:r>
          </a:p>
          <a:p>
            <a:r>
              <a:rPr lang="en-US" dirty="0"/>
              <a:t>Data Control</a:t>
            </a:r>
            <a:endParaRPr lang="fa-IR" dirty="0"/>
          </a:p>
          <a:p>
            <a:r>
              <a:rPr lang="en-US" dirty="0"/>
              <a:t>Storage Management</a:t>
            </a:r>
          </a:p>
          <a:p>
            <a:r>
              <a:rPr lang="en-US" dirty="0"/>
              <a:t> Operating Environment</a:t>
            </a:r>
          </a:p>
          <a:p>
            <a:r>
              <a:rPr lang="en-US" dirty="0"/>
              <a:t>Modern java script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type checking vs static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26B94C0-B42E-5642-86CF-6D475AA1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Dynamic type checking </a:t>
            </a:r>
          </a:p>
          <a:p>
            <a:r>
              <a:rPr lang="en-US" b="1" dirty="0"/>
              <a:t>Use static type checking with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flow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F064A2-4D57-AE44-B116-D87A541D1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" y="3650615"/>
            <a:ext cx="417830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EC95AE-12FF-2345-A6E9-4978A4F7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3822065"/>
            <a:ext cx="4622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26B94C0-B42E-5642-86CF-6D475AA1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globally-scoped variable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base"/>
            <a:r>
              <a:rPr lang="en-US" b="1" dirty="0"/>
              <a:t>Local scope</a:t>
            </a:r>
          </a:p>
          <a:p>
            <a:pPr fontAlgn="base"/>
            <a:r>
              <a:rPr lang="en-US" b="1" dirty="0"/>
              <a:t>Automatically Global</a:t>
            </a:r>
          </a:p>
          <a:p>
            <a:pPr marL="0" indent="0" fontAlgn="base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1AC340-EDD2-8640-87FC-12EEF6AB2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78" y="1825625"/>
            <a:ext cx="5864301" cy="32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EE07E2-9512-4E48-9548-F5EFC799C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Low-level</a:t>
            </a:r>
            <a:r>
              <a:rPr lang="en-US" dirty="0"/>
              <a:t> languages, like C, have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low-level memory management</a:t>
            </a:r>
            <a:r>
              <a:rPr lang="en-US" dirty="0"/>
              <a:t> primitives like 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malloc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()</a:t>
            </a:r>
            <a:r>
              <a:rPr lang="en-US" dirty="0"/>
              <a:t> and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free().</a:t>
            </a:r>
            <a:r>
              <a:rPr lang="en-US" dirty="0"/>
              <a:t> </a:t>
            </a:r>
          </a:p>
          <a:p>
            <a:r>
              <a:rPr lang="en-US" dirty="0"/>
              <a:t>JavaScript values are allocated when things (objects, strings, etc.) are created 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"automatically" freed when they are not used anymore.</a:t>
            </a:r>
            <a:r>
              <a:rPr lang="en-US" dirty="0"/>
              <a:t> The latter process is called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garbage collection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1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built-in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4856018" cy="435133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/>
              <a:t>Object</a:t>
            </a:r>
          </a:p>
          <a:p>
            <a:pPr lvl="1"/>
            <a:r>
              <a:rPr lang="en-US" dirty="0" err="1"/>
              <a:t>Object.length</a:t>
            </a:r>
            <a:endParaRPr lang="en-US" dirty="0"/>
          </a:p>
          <a:p>
            <a:pPr lvl="1"/>
            <a:r>
              <a:rPr lang="en-US" dirty="0" err="1"/>
              <a:t>Object.assign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Object.values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EC8E68E-A983-3C4A-8B59-8E5631DFDF1B}"/>
              </a:ext>
            </a:extLst>
          </p:cNvPr>
          <p:cNvSpPr txBox="1">
            <a:spLocks/>
          </p:cNvSpPr>
          <p:nvPr/>
        </p:nvSpPr>
        <p:spPr>
          <a:xfrm>
            <a:off x="6941127" y="1847850"/>
            <a:ext cx="4412673" cy="4351338"/>
          </a:xfrm>
          <a:prstGeom prst="rect">
            <a:avLst/>
          </a:prstGeom>
          <a:solidFill>
            <a:schemeClr val="bg2"/>
          </a:solidFill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Number </a:t>
            </a:r>
          </a:p>
          <a:p>
            <a:pPr lvl="1"/>
            <a:r>
              <a:rPr lang="en-US" sz="1800" b="1" dirty="0" err="1">
                <a:ea typeface="Roboto Mono" pitchFamily="2" charset="0"/>
              </a:rPr>
              <a:t>Number.MAX_VALUE</a:t>
            </a:r>
            <a:endParaRPr lang="en-US" sz="1800" b="1" dirty="0">
              <a:ea typeface="Roboto Mono" pitchFamily="2" charset="0"/>
            </a:endParaRPr>
          </a:p>
          <a:p>
            <a:pPr lvl="1"/>
            <a:r>
              <a:rPr lang="en-US" sz="1800" b="1" dirty="0" err="1">
                <a:ea typeface="Roboto Mono" pitchFamily="2" charset="0"/>
              </a:rPr>
              <a:t>Number.NaN</a:t>
            </a:r>
            <a:endParaRPr lang="en-US" sz="1800" b="1" dirty="0">
              <a:ea typeface="Roboto Mono" pitchFamily="2" charset="0"/>
            </a:endParaRPr>
          </a:p>
          <a:p>
            <a:pPr lvl="1"/>
            <a:r>
              <a:rPr lang="en-US" sz="1800" b="1" dirty="0" err="1">
                <a:ea typeface="Roboto Mono" pitchFamily="2" charset="0"/>
              </a:rPr>
              <a:t>Number.isNaN</a:t>
            </a:r>
            <a:r>
              <a:rPr lang="en-US" sz="1800" b="1" dirty="0">
                <a:ea typeface="Roboto Mono" pitchFamily="2" charset="0"/>
              </a:rPr>
              <a:t>()</a:t>
            </a:r>
          </a:p>
          <a:p>
            <a:pPr lvl="1"/>
            <a:r>
              <a:rPr lang="en-US" sz="1800" b="1" dirty="0" err="1">
                <a:ea typeface="Roboto Mono" pitchFamily="2" charset="0"/>
              </a:rPr>
              <a:t>Number.parseInt</a:t>
            </a:r>
            <a:r>
              <a:rPr lang="en-US" sz="1800" b="1" dirty="0">
                <a:ea typeface="Roboto Mono" pitchFamily="2" charset="0"/>
              </a:rPr>
              <a:t>()</a:t>
            </a:r>
          </a:p>
          <a:p>
            <a:pPr lvl="1"/>
            <a:r>
              <a:rPr lang="en-US" sz="1800" b="1" dirty="0">
                <a:ea typeface="Roboto Mono" pitchFamily="2" charset="0"/>
              </a:rPr>
              <a:t>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built-in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EDB72D4-91C8-674A-8635-6C2C05215C7C}"/>
              </a:ext>
            </a:extLst>
          </p:cNvPr>
          <p:cNvSpPr txBox="1">
            <a:spLocks/>
          </p:cNvSpPr>
          <p:nvPr/>
        </p:nvSpPr>
        <p:spPr>
          <a:xfrm>
            <a:off x="900544" y="1847850"/>
            <a:ext cx="4696692" cy="4351338"/>
          </a:xfrm>
          <a:prstGeom prst="rect">
            <a:avLst/>
          </a:prstGeom>
          <a:solidFill>
            <a:schemeClr val="bg2"/>
          </a:solidFill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Math</a:t>
            </a:r>
          </a:p>
          <a:p>
            <a:pPr lvl="1"/>
            <a:r>
              <a:rPr lang="en-US" sz="1800" b="1" dirty="0" err="1">
                <a:ea typeface="Roboto Mono" pitchFamily="2" charset="0"/>
              </a:rPr>
              <a:t>Math.PI</a:t>
            </a:r>
            <a:endParaRPr lang="en-US" sz="1800" b="1" dirty="0">
              <a:ea typeface="Roboto Mono" pitchFamily="2" charset="0"/>
            </a:endParaRPr>
          </a:p>
          <a:p>
            <a:pPr lvl="1"/>
            <a:r>
              <a:rPr lang="en-US" sz="1800" b="1" dirty="0" err="1">
                <a:ea typeface="Roboto Mono" pitchFamily="2" charset="0"/>
              </a:rPr>
              <a:t>Math.sin</a:t>
            </a:r>
            <a:r>
              <a:rPr lang="en-US" sz="1800" b="1" dirty="0">
                <a:ea typeface="Roboto Mono" pitchFamily="2" charset="0"/>
              </a:rPr>
              <a:t>(1.56)</a:t>
            </a:r>
          </a:p>
          <a:p>
            <a:pPr lvl="1"/>
            <a:r>
              <a:rPr lang="en-US" sz="1800" b="1" dirty="0" err="1">
                <a:ea typeface="Roboto Mono" pitchFamily="2" charset="0"/>
              </a:rPr>
              <a:t>Math.abs</a:t>
            </a:r>
            <a:r>
              <a:rPr lang="en-US" sz="1800" b="1" dirty="0">
                <a:ea typeface="Roboto Mono" pitchFamily="2" charset="0"/>
              </a:rPr>
              <a:t>()</a:t>
            </a:r>
          </a:p>
          <a:p>
            <a:pPr lvl="1"/>
            <a:r>
              <a:rPr lang="en-US" sz="1800" b="1" dirty="0">
                <a:ea typeface="Roboto Mono" pitchFamily="2" charset="0"/>
              </a:rPr>
              <a:t>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CA3C1FE-C897-7A40-ABA0-E340B02BB93E}"/>
              </a:ext>
            </a:extLst>
          </p:cNvPr>
          <p:cNvSpPr txBox="1">
            <a:spLocks/>
          </p:cNvSpPr>
          <p:nvPr/>
        </p:nvSpPr>
        <p:spPr>
          <a:xfrm>
            <a:off x="5832764" y="1847850"/>
            <a:ext cx="5521036" cy="4351338"/>
          </a:xfrm>
          <a:prstGeom prst="rect">
            <a:avLst/>
          </a:prstGeom>
          <a:solidFill>
            <a:schemeClr val="bg2"/>
          </a:solidFill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String</a:t>
            </a:r>
          </a:p>
          <a:p>
            <a:pPr lvl="1"/>
            <a:r>
              <a:rPr lang="en-US" sz="1800" b="1" dirty="0" err="1">
                <a:ea typeface="Roboto Mono" pitchFamily="2" charset="0"/>
              </a:rPr>
              <a:t>indexOf</a:t>
            </a:r>
            <a:r>
              <a:rPr lang="en-US" sz="1800" b="1" dirty="0">
                <a:ea typeface="Roboto Mono" pitchFamily="2" charset="0"/>
              </a:rPr>
              <a:t>(), </a:t>
            </a:r>
            <a:r>
              <a:rPr lang="en-US" sz="1800" b="1" dirty="0" err="1">
                <a:ea typeface="Roboto Mono" pitchFamily="2" charset="0"/>
              </a:rPr>
              <a:t>lastIndexOf</a:t>
            </a:r>
            <a:r>
              <a:rPr lang="en-US" sz="1800" b="1" dirty="0">
                <a:ea typeface="Roboto Mono" pitchFamily="2" charset="0"/>
              </a:rPr>
              <a:t>()</a:t>
            </a:r>
          </a:p>
          <a:p>
            <a:pPr lvl="1"/>
            <a:r>
              <a:rPr lang="en-US" sz="1800" b="1" dirty="0">
                <a:ea typeface="Roboto Mono" pitchFamily="2" charset="0"/>
              </a:rPr>
              <a:t>Slice()</a:t>
            </a:r>
          </a:p>
          <a:p>
            <a:pPr lvl="1"/>
            <a:r>
              <a:rPr lang="en-US" sz="1800" b="1" dirty="0">
                <a:ea typeface="Roboto Mono" pitchFamily="2" charset="0"/>
              </a:rPr>
              <a:t>Trim()</a:t>
            </a:r>
          </a:p>
          <a:p>
            <a:pPr lvl="1"/>
            <a:r>
              <a:rPr lang="en-US" sz="1800" b="1" dirty="0">
                <a:ea typeface="Roboto Mono" pitchFamily="2" charset="0"/>
              </a:rPr>
              <a:t>Substring(), </a:t>
            </a:r>
            <a:r>
              <a:rPr lang="en-US" sz="1800" b="1" dirty="0" err="1">
                <a:ea typeface="Roboto Mono" pitchFamily="2" charset="0"/>
              </a:rPr>
              <a:t>substr</a:t>
            </a:r>
            <a:r>
              <a:rPr lang="en-US" sz="1800" b="1" dirty="0">
                <a:ea typeface="Roboto Mono" pitchFamily="2" charset="0"/>
              </a:rPr>
              <a:t>()</a:t>
            </a:r>
            <a:endParaRPr lang="en-US" sz="1800" b="1" dirty="0">
              <a:latin typeface="Roboto Mono" pitchFamily="2" charset="0"/>
              <a:ea typeface="Roboto Mono" pitchFamily="2" charset="0"/>
            </a:endParaRPr>
          </a:p>
          <a:p>
            <a:pPr lvl="1"/>
            <a:r>
              <a:rPr lang="en-US" sz="1800" b="1" dirty="0">
                <a:latin typeface="Roboto Mono" pitchFamily="2" charset="0"/>
                <a:ea typeface="Roboto Mono" pitchFamily="2" charset="0"/>
              </a:rPr>
              <a:t>…</a:t>
            </a: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Indexed collections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FD23713-CD11-BF4A-B006-8565A675282A}"/>
              </a:ext>
            </a:extLst>
          </p:cNvPr>
          <p:cNvSpPr txBox="1">
            <a:spLocks/>
          </p:cNvSpPr>
          <p:nvPr/>
        </p:nvSpPr>
        <p:spPr>
          <a:xfrm>
            <a:off x="1063218" y="1851703"/>
            <a:ext cx="4696692" cy="435133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Array methods</a:t>
            </a:r>
          </a:p>
          <a:p>
            <a:pPr lvl="1"/>
            <a:r>
              <a:rPr lang="en-US" sz="1800" b="1" dirty="0" err="1">
                <a:latin typeface="Roboto Mono" pitchFamily="2" charset="0"/>
                <a:ea typeface="Roboto Mono" pitchFamily="2" charset="0"/>
              </a:rPr>
              <a:t>concat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()</a:t>
            </a:r>
          </a:p>
          <a:p>
            <a:pPr lvl="1"/>
            <a:r>
              <a:rPr lang="en-US" sz="1800" b="1" dirty="0">
                <a:latin typeface="Roboto Mono" pitchFamily="2" charset="0"/>
                <a:ea typeface="Roboto Mono" pitchFamily="2" charset="0"/>
              </a:rPr>
              <a:t>join(delimiter = ',’)</a:t>
            </a:r>
          </a:p>
          <a:p>
            <a:pPr lvl="1"/>
            <a:r>
              <a:rPr lang="en-US" sz="1800" b="1" dirty="0">
                <a:latin typeface="Roboto Mono" pitchFamily="2" charset="0"/>
                <a:ea typeface="Roboto Mono" pitchFamily="2" charset="0"/>
              </a:rPr>
              <a:t>push()</a:t>
            </a:r>
          </a:p>
          <a:p>
            <a:pPr lvl="1"/>
            <a:r>
              <a:rPr lang="en-US" sz="1800" b="1" dirty="0">
                <a:latin typeface="Roboto Mono" pitchFamily="2" charset="0"/>
                <a:ea typeface="Roboto Mono" pitchFamily="2" charset="0"/>
              </a:rPr>
              <a:t>reverse()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6C0CCA-FEB0-A845-865F-CF6A6422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18" y="4174993"/>
            <a:ext cx="71501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Keyed collections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FD23713-CD11-BF4A-B006-8565A675282A}"/>
              </a:ext>
            </a:extLst>
          </p:cNvPr>
          <p:cNvSpPr txBox="1">
            <a:spLocks/>
          </p:cNvSpPr>
          <p:nvPr/>
        </p:nvSpPr>
        <p:spPr>
          <a:xfrm>
            <a:off x="838200" y="1843997"/>
            <a:ext cx="4696692" cy="435133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Map</a:t>
            </a:r>
            <a:endParaRPr lang="en-US" sz="1400" dirty="0"/>
          </a:p>
          <a:p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77104-3987-DA41-A217-F4675826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91" y="1861879"/>
            <a:ext cx="4699077" cy="43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Keyed collections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FD23713-CD11-BF4A-B006-8565A675282A}"/>
              </a:ext>
            </a:extLst>
          </p:cNvPr>
          <p:cNvSpPr txBox="1">
            <a:spLocks/>
          </p:cNvSpPr>
          <p:nvPr/>
        </p:nvSpPr>
        <p:spPr>
          <a:xfrm>
            <a:off x="838200" y="1843997"/>
            <a:ext cx="4696692" cy="435133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Set</a:t>
            </a:r>
            <a:endParaRPr lang="en-US" sz="1400" dirty="0"/>
          </a:p>
          <a:p>
            <a:endParaRPr lang="en-US" b="1" dirty="0"/>
          </a:p>
          <a:p>
            <a:endParaRPr lang="en-US" dirty="0">
              <a:solidFill>
                <a:srgbClr val="3399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489682-B2D7-4243-9D13-CC1193BB4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962266"/>
            <a:ext cx="5511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29EB1C-4235-954A-B6D2-3C720B86DD6B}"/>
              </a:ext>
            </a:extLst>
          </p:cNvPr>
          <p:cNvSpPr txBox="1"/>
          <p:nvPr/>
        </p:nvSpPr>
        <p:spPr>
          <a:xfrm>
            <a:off x="1171254" y="1993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D8E5B4-FB77-4F42-82C2-51CD94BA6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0" y="1782874"/>
            <a:ext cx="3805719" cy="4481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6D50135-623E-E44E-9ED4-03D04AAD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4" y="1782874"/>
            <a:ext cx="3893905" cy="44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29EB1C-4235-954A-B6D2-3C720B86DD6B}"/>
              </a:ext>
            </a:extLst>
          </p:cNvPr>
          <p:cNvSpPr txBox="1"/>
          <p:nvPr/>
        </p:nvSpPr>
        <p:spPr>
          <a:xfrm>
            <a:off x="1171254" y="1993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B587CE-1428-D346-AC47-89C7F8894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71553"/>
            <a:ext cx="5471560" cy="283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19F3AF-A47B-0745-882B-5A93F91BB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1" y="2301016"/>
            <a:ext cx="5351981" cy="27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Script</a:t>
            </a:r>
          </a:p>
          <a:p>
            <a:pPr lvl="1"/>
            <a:r>
              <a:rPr lang="nb-NO" dirty="0"/>
              <a:t>Releas </a:t>
            </a:r>
            <a:r>
              <a:rPr lang="en-US" dirty="0"/>
              <a:t>in May 1995 by </a:t>
            </a:r>
            <a:r>
              <a:rPr lang="nb-NO" dirty="0">
                <a:solidFill>
                  <a:schemeClr val="accent2">
                    <a:lumMod val="50000"/>
                  </a:schemeClr>
                </a:solidFill>
              </a:rPr>
              <a:t>Brendan </a:t>
            </a:r>
            <a:r>
              <a:rPr lang="nb-NO" dirty="0" err="1">
                <a:solidFill>
                  <a:schemeClr val="accent2">
                    <a:lumMod val="50000"/>
                  </a:schemeClr>
                </a:solidFill>
              </a:rPr>
              <a:t>Eich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High-level</a:t>
            </a:r>
            <a:r>
              <a:rPr lang="en-US" dirty="0"/>
              <a:t>,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interpreted</a:t>
            </a:r>
            <a:r>
              <a:rPr lang="en-US" dirty="0"/>
              <a:t> programming language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Event-driven</a:t>
            </a:r>
            <a:r>
              <a:rPr lang="en-US" dirty="0"/>
              <a:t>,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functional</a:t>
            </a:r>
            <a:r>
              <a:rPr lang="en-US" dirty="0"/>
              <a:t>, and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imperative</a:t>
            </a:r>
            <a:r>
              <a:rPr lang="en-US" dirty="0"/>
              <a:t> (including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object-oriented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Has an API for working with text, arrays, dates, regular expressions, and basic manipulation of the DOM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29EB1C-4235-954A-B6D2-3C720B86DD6B}"/>
              </a:ext>
            </a:extLst>
          </p:cNvPr>
          <p:cNvSpPr txBox="1"/>
          <p:nvPr/>
        </p:nvSpPr>
        <p:spPr>
          <a:xfrm>
            <a:off x="1171254" y="1993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30CD2F-EE27-A445-BFDF-4052BBA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936750"/>
            <a:ext cx="561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3FB157-E876-5648-8CD4-37C8B7A5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98" y="1887993"/>
            <a:ext cx="3822700" cy="394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3C1EE4-5C84-D843-9C97-B3A993A4C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04" y="1887993"/>
            <a:ext cx="3270179" cy="42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A7BCA02-AC75-CA41-A946-D1DC8C43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4019"/>
            <a:ext cx="3433181" cy="4134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5E67D1-7A45-604A-983E-DDFFF64F5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08" y="1824019"/>
            <a:ext cx="6158961" cy="41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F68A9DD-B2C4-664E-B73E-FB9EF08C9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0" y="3306604"/>
            <a:ext cx="4572000" cy="177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EB8AD0-4A5E-4B47-A63D-66ACF805E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10" y="2785904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3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5F352F7-9348-024C-837A-F721ADCC0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0" y="3211989"/>
            <a:ext cx="4584700" cy="1765300"/>
          </a:xfrm>
        </p:spPr>
      </p:pic>
    </p:spTree>
    <p:extLst>
      <p:ext uri="{BB962C8B-B14F-4D97-AF65-F5344CB8AC3E}">
        <p14:creationId xmlns:p14="http://schemas.microsoft.com/office/powerpoint/2010/main" val="427480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830D5F03-C69D-1448-BB08-76EF95617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2272664"/>
            <a:ext cx="3173095" cy="317309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65CD90-EFCB-3445-BF86-461315D35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37" y="2747961"/>
            <a:ext cx="5717042" cy="222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74B0323-4233-1740-B1EC-EF48C3DDD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90" y="2747961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97405D9-017D-D942-B8F2-5CBE8E01D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0" y="1690688"/>
            <a:ext cx="7493000" cy="4351338"/>
          </a:xfrm>
        </p:spPr>
      </p:pic>
    </p:spTree>
    <p:extLst>
      <p:ext uri="{BB962C8B-B14F-4D97-AF65-F5344CB8AC3E}">
        <p14:creationId xmlns:p14="http://schemas.microsoft.com/office/powerpoint/2010/main" val="809384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37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2C17490D-5273-1047-8ABB-D35430F89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" y="3090228"/>
            <a:ext cx="3690778" cy="154225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7A4C56E-4A6D-BC4C-A599-279B8DDA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74" y="2936971"/>
            <a:ext cx="3017609" cy="16955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71684B0-D72B-DF46-9FE8-EC9BC00A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63" y="3408212"/>
            <a:ext cx="3501149" cy="9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45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6B33EA-C09D-0441-AAAF-1911AA76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80" y="2677160"/>
            <a:ext cx="4627880" cy="2313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D11FB6-72F2-3948-B3C7-6B6F24D2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90" y="2056130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2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Java script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1E6A73-C34C-EE4D-BA2A-6C9C1676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27" y="2683345"/>
            <a:ext cx="5293924" cy="26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ECMA Script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672037C-B763-0E47-AF78-090695B7A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3" y="1847850"/>
            <a:ext cx="9277013" cy="43513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4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 basic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t>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54B8644-60F4-8847-8880-CCFA9C8D6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Roboto Mono" pitchFamily="2" charset="0"/>
                <a:ea typeface="Roboto Mono" pitchFamily="2" charset="0"/>
              </a:rPr>
              <a:t>npm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 install </a:t>
            </a:r>
            <a:r>
              <a:rPr lang="en-US" sz="1800" b="1" dirty="0">
                <a:solidFill>
                  <a:srgbClr val="00B050"/>
                </a:solidFill>
                <a:latin typeface="Roboto Mono" pitchFamily="2" charset="0"/>
                <a:ea typeface="Roboto Mono" pitchFamily="2" charset="0"/>
              </a:rPr>
              <a:t>-g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 babel-cli</a:t>
            </a:r>
          </a:p>
          <a:p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Roboto Mono" pitchFamily="2" charset="0"/>
                <a:ea typeface="Roboto Mono" pitchFamily="2" charset="0"/>
              </a:rPr>
              <a:t>npm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 install </a:t>
            </a:r>
            <a:r>
              <a:rPr lang="en-US" sz="1800" b="1" dirty="0">
                <a:solidFill>
                  <a:srgbClr val="00B050"/>
                </a:solidFill>
                <a:latin typeface="Roboto Mono" pitchFamily="2" charset="0"/>
                <a:ea typeface="Roboto Mono" pitchFamily="2" charset="0"/>
              </a:rPr>
              <a:t>--save-dev 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babel-cli babel-preset-es2015 babel-preset-stage-0</a:t>
            </a:r>
          </a:p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Roboto Mono" pitchFamily="2" charset="0"/>
                <a:ea typeface="Roboto Mono" pitchFamily="2" charset="0"/>
              </a:rPr>
              <a:t>babel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 </a:t>
            </a:r>
            <a:r>
              <a:rPr lang="en-US" sz="1800" b="1" dirty="0" err="1">
                <a:latin typeface="Roboto Mono" pitchFamily="2" charset="0"/>
                <a:ea typeface="Roboto Mono" pitchFamily="2" charset="0"/>
              </a:rPr>
              <a:t>example.js</a:t>
            </a:r>
            <a:r>
              <a:rPr lang="en-US" sz="1800" b="1" dirty="0">
                <a:latin typeface="Roboto Mono" pitchFamily="2" charset="0"/>
                <a:ea typeface="Roboto Mono" pitchFamily="2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Roboto Mono" pitchFamily="2" charset="0"/>
                <a:ea typeface="Roboto Mono" pitchFamily="2" charset="0"/>
              </a:rPr>
              <a:t>--out-file </a:t>
            </a:r>
            <a:r>
              <a:rPr lang="en-US" sz="1800" b="1" dirty="0" err="1">
                <a:latin typeface="Roboto Mono" pitchFamily="2" charset="0"/>
                <a:ea typeface="Roboto Mono" pitchFamily="2" charset="0"/>
              </a:rPr>
              <a:t>compiled.js</a:t>
            </a:r>
            <a:endParaRPr lang="en-US" sz="1800" b="1" dirty="0">
              <a:latin typeface="Roboto Mono" pitchFamily="2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1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 reserved keywords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178953"/>
              </p:ext>
            </p:extLst>
          </p:nvPr>
        </p:nvGraphicFramePr>
        <p:xfrm>
          <a:off x="838197" y="1968439"/>
          <a:ext cx="10515603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xmlns="" val="135275069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42224019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2039283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76765501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09959739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88961478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2934942855"/>
                    </a:ext>
                  </a:extLst>
                </a:gridCol>
              </a:tblGrid>
              <a:tr h="325632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await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debugger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2478349"/>
                  </a:ext>
                </a:extLst>
              </a:tr>
              <a:tr h="325632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149712"/>
                  </a:ext>
                </a:extLst>
              </a:tr>
              <a:tr h="325632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instanceof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842313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typedef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625490"/>
                  </a:ext>
                </a:extLst>
              </a:tr>
              <a:tr h="347936">
                <a:tc>
                  <a:txBody>
                    <a:bodyPr/>
                    <a:lstStyle/>
                    <a:p>
                      <a:r>
                        <a:rPr lang="en-US" sz="2000" b="1"/>
                        <a:t>var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void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yield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05565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Undefined</a:t>
            </a:r>
            <a:endParaRPr lang="fa-IR" dirty="0"/>
          </a:p>
          <a:p>
            <a:r>
              <a:rPr lang="en-US" dirty="0"/>
              <a:t>Null</a:t>
            </a:r>
            <a:endParaRPr lang="fa-IR" dirty="0"/>
          </a:p>
          <a:p>
            <a:r>
              <a:rPr lang="en-US" dirty="0"/>
              <a:t>Boolean</a:t>
            </a:r>
          </a:p>
          <a:p>
            <a:r>
              <a:rPr lang="en-US" dirty="0"/>
              <a:t>String</a:t>
            </a:r>
            <a:endParaRPr lang="fa-IR" dirty="0"/>
          </a:p>
          <a:p>
            <a:r>
              <a:rPr lang="en-US" dirty="0"/>
              <a:t>Number</a:t>
            </a:r>
          </a:p>
          <a:p>
            <a:r>
              <a:rPr lang="en-US" dirty="0"/>
              <a:t>Object</a:t>
            </a:r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6664" y="1825625"/>
            <a:ext cx="35071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69650A-5564-BE4F-AE37-7F42B5A14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4825"/>
            <a:ext cx="4178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a-IR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6664" y="1825625"/>
            <a:ext cx="35071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EE14-A366-4BC9-AE4A-EDAB9F3EAA4F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EAF1F9-B206-8440-BA81-6161CDCC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712113" cy="4605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B0A9AE-4BEC-CA47-9739-56CE595A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26" y="1870075"/>
            <a:ext cx="4025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Operations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operators</a:t>
            </a:r>
          </a:p>
          <a:p>
            <a:r>
              <a:rPr lang="en-US" dirty="0"/>
              <a:t>Comparison Operators</a:t>
            </a:r>
          </a:p>
          <a:p>
            <a:r>
              <a:rPr lang="en-US" dirty="0"/>
              <a:t>Logical Operators</a:t>
            </a:r>
          </a:p>
          <a:p>
            <a:r>
              <a:rPr lang="en-US" dirty="0"/>
              <a:t>Bitwise Operators</a:t>
            </a:r>
          </a:p>
          <a:p>
            <a:r>
              <a:rPr lang="en-US" dirty="0"/>
              <a:t>Assignment Operators</a:t>
            </a:r>
          </a:p>
          <a:p>
            <a:r>
              <a:rPr lang="en-US" dirty="0"/>
              <a:t>Miscellaneous operators</a:t>
            </a:r>
          </a:p>
        </p:txBody>
      </p:sp>
    </p:spTree>
    <p:extLst>
      <p:ext uri="{BB962C8B-B14F-4D97-AF65-F5344CB8AC3E}">
        <p14:creationId xmlns:p14="http://schemas.microsoft.com/office/powerpoint/2010/main" val="185669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operators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269469"/>
              </p:ext>
            </p:extLst>
          </p:nvPr>
        </p:nvGraphicFramePr>
        <p:xfrm>
          <a:off x="838200" y="2314791"/>
          <a:ext cx="10515600" cy="384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0964">
                  <a:extLst>
                    <a:ext uri="{9D8B030D-6E8A-4147-A177-3AD203B41FA5}">
                      <a16:colId xmlns:a16="http://schemas.microsoft.com/office/drawing/2014/main" xmlns="" val="1869824520"/>
                    </a:ext>
                  </a:extLst>
                </a:gridCol>
                <a:gridCol w="8924636">
                  <a:extLst>
                    <a:ext uri="{9D8B030D-6E8A-4147-A177-3AD203B41FA5}">
                      <a16:colId xmlns:a16="http://schemas.microsoft.com/office/drawing/2014/main" xmlns="" val="2827024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56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3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Subtract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28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/>
                        <a:t>-expr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Unary minus, also known as negation (reverse the sign of the expression)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49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Multiply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23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Divide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7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Remainder of an integer 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74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Increases an integer value by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623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Decreases an integer value by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35621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F7EE14-A366-4BC9-AE4A-EDAB9F3EAA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3223</TotalTime>
  <Words>538</Words>
  <Application>Microsoft Office PowerPoint</Application>
  <PresentationFormat>Widescreen</PresentationFormat>
  <Paragraphs>313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Roboto Mono</vt:lpstr>
      <vt:lpstr>Office Theme</vt:lpstr>
      <vt:lpstr>Java Script</vt:lpstr>
      <vt:lpstr>Contents</vt:lpstr>
      <vt:lpstr>Introduction</vt:lpstr>
      <vt:lpstr>ECMA Script</vt:lpstr>
      <vt:lpstr>ES6 reserved keywords</vt:lpstr>
      <vt:lpstr>Data</vt:lpstr>
      <vt:lpstr>Data</vt:lpstr>
      <vt:lpstr>Primitive Operations</vt:lpstr>
      <vt:lpstr>Arithmetic operators</vt:lpstr>
      <vt:lpstr>Comparison Operators</vt:lpstr>
      <vt:lpstr>Logical Operators</vt:lpstr>
      <vt:lpstr>Bitwise Operators</vt:lpstr>
      <vt:lpstr>Assignment Operators</vt:lpstr>
      <vt:lpstr>Miscellaneous Operator</vt:lpstr>
      <vt:lpstr>Control flow and error handling</vt:lpstr>
      <vt:lpstr>Control flow and error handling</vt:lpstr>
      <vt:lpstr>Loops and iteration</vt:lpstr>
      <vt:lpstr>Call by value vs Call by reference</vt:lpstr>
      <vt:lpstr>Call by value vs Call by reference</vt:lpstr>
      <vt:lpstr>Dynamic type checking vs static</vt:lpstr>
      <vt:lpstr>Scope</vt:lpstr>
      <vt:lpstr>Memory Management</vt:lpstr>
      <vt:lpstr>Standard built-in objects</vt:lpstr>
      <vt:lpstr>Standard built-in objects</vt:lpstr>
      <vt:lpstr>Indexed collections</vt:lpstr>
      <vt:lpstr>Keyed collections</vt:lpstr>
      <vt:lpstr>Keyed collections</vt:lpstr>
      <vt:lpstr>Functions</vt:lpstr>
      <vt:lpstr>Functions</vt:lpstr>
      <vt:lpstr>Prototype</vt:lpstr>
      <vt:lpstr>Classes</vt:lpstr>
      <vt:lpstr>Classes</vt:lpstr>
      <vt:lpstr>Modern Java script</vt:lpstr>
      <vt:lpstr>Modern Java script</vt:lpstr>
      <vt:lpstr>Modern Java script</vt:lpstr>
      <vt:lpstr>Modern Java script</vt:lpstr>
      <vt:lpstr>Modern Java script</vt:lpstr>
      <vt:lpstr>Modern Java script</vt:lpstr>
      <vt:lpstr>Modern Java script</vt:lpstr>
      <vt:lpstr>Configuring a basic environment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NOSQL</dc:title>
  <dc:creator>Windows User</dc:creator>
  <cp:lastModifiedBy>Sadegh Sulaimany</cp:lastModifiedBy>
  <cp:revision>255</cp:revision>
  <dcterms:created xsi:type="dcterms:W3CDTF">2018-05-05T15:07:49Z</dcterms:created>
  <dcterms:modified xsi:type="dcterms:W3CDTF">2018-06-03T20:06:38Z</dcterms:modified>
</cp:coreProperties>
</file>