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8" r:id="rId12"/>
    <p:sldId id="269" r:id="rId13"/>
    <p:sldId id="271" r:id="rId14"/>
    <p:sldId id="270" r:id="rId15"/>
    <p:sldId id="259" r:id="rId16"/>
    <p:sldId id="272" r:id="rId17"/>
    <p:sldId id="273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1D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76" autoAdjust="0"/>
  </p:normalViewPr>
  <p:slideViewPr>
    <p:cSldViewPr>
      <p:cViewPr varScale="1">
        <p:scale>
          <a:sx n="69" d="100"/>
          <a:sy n="69" d="100"/>
        </p:scale>
        <p:origin x="806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E069-DDFF-411F-AAB7-20D9B93112E1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51A28-AA52-4900-A1D2-CF118343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51A28-AA52-4900-A1D2-CF1183436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0A5F-6678-4C69-90E8-3222290F109A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A0B-DE5D-47E7-82C1-034ED31002FA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86D-797A-43A8-B935-0696594D5E8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7F7-E778-4E98-9B24-7D5997A14076}" type="datetime1">
              <a:rPr lang="en-US" smtClean="0"/>
              <a:t>6/6/2018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74F-F35B-4ADE-A8B0-3E7281AAD2F7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7794-DE8E-4FC3-8F1B-6533A255FDF8}" type="datetime1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9660-67D6-41BE-92EE-04305AA3DEFA}" type="datetime1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CA2C-EC09-4D00-BE1E-0B2B67C90A67}" type="datetime1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1A2-E2B2-433A-AA49-66DFA7F538BF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6FCD-1CFF-4704-8266-D544A18D6BC6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B5BC8A-2975-4BD1-9302-6E0F46F37415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C7C037-FBC9-42F2-AE12-BB0913A4EC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cs typeface="B Nasim" pitchFamily="2" charset="-78"/>
              </a:rPr>
              <a:t>Patent Retrieval</a:t>
            </a:r>
            <a:endParaRPr lang="en-US" sz="4400" dirty="0">
              <a:cs typeface="B Nasi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 smtClean="0">
                <a:cs typeface="B Nasim" pitchFamily="2" charset="-78"/>
              </a:rPr>
              <a:t>Farhad Rezagholi – Amir </a:t>
            </a:r>
            <a:r>
              <a:rPr lang="en-US" dirty="0" err="1" smtClean="0">
                <a:cs typeface="B Nasim" pitchFamily="2" charset="-78"/>
              </a:rPr>
              <a:t>Hadi</a:t>
            </a:r>
            <a:endParaRPr lang="en-US" dirty="0" smtClean="0">
              <a:cs typeface="B Nasim" pitchFamily="2" charset="-78"/>
            </a:endParaRPr>
          </a:p>
          <a:p>
            <a:pPr algn="r" rtl="1"/>
            <a:r>
              <a:rPr lang="en-US" sz="1800" dirty="0" smtClean="0">
                <a:cs typeface="B Nasim" pitchFamily="2" charset="-78"/>
              </a:rPr>
              <a:t>University of Kurdistan</a:t>
            </a:r>
            <a:endParaRPr lang="en-US" sz="1800" dirty="0">
              <a:cs typeface="B Nasim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C1D1-2A12-4D95-8EB5-F0BCD6A6094E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Search for </a:t>
            </a:r>
            <a:r>
              <a:rPr lang="en-US" dirty="0" err="1" smtClean="0"/>
              <a:t>Pattents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http://ip.ssaa.ir/Patent/Search.aspx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5487"/>
            <a:ext cx="6480720" cy="29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Search for </a:t>
            </a:r>
            <a:r>
              <a:rPr lang="en-US" dirty="0" err="1" smtClean="0"/>
              <a:t>Pattents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32046"/>
            <a:ext cx="6120680" cy="33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Search for </a:t>
            </a:r>
            <a:r>
              <a:rPr lang="en-US" dirty="0" err="1" smtClean="0"/>
              <a:t>Pattents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7" y="1278616"/>
            <a:ext cx="5976665" cy="3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a patent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935"/>
            <a:ext cx="3168352" cy="36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patent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Title</a:t>
            </a:r>
            <a:endParaRPr lang="en-US" dirty="0"/>
          </a:p>
          <a:p>
            <a:r>
              <a:rPr lang="en-US" dirty="0"/>
              <a:t>Abstract</a:t>
            </a:r>
          </a:p>
          <a:p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articulate </a:t>
            </a:r>
            <a:r>
              <a:rPr lang="en-US" dirty="0"/>
              <a:t>in details the technical specification of the</a:t>
            </a:r>
            <a:br>
              <a:rPr lang="en-US" dirty="0"/>
            </a:br>
            <a:r>
              <a:rPr lang="en-US" dirty="0"/>
              <a:t>invention and its possible embodiments </a:t>
            </a:r>
            <a:endParaRPr lang="en-US" dirty="0" smtClean="0"/>
          </a:p>
          <a:p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scope </a:t>
            </a:r>
            <a:r>
              <a:rPr lang="en-US" dirty="0"/>
              <a:t>of protection sought</a:t>
            </a:r>
            <a:br>
              <a:rPr lang="en-US" dirty="0"/>
            </a:br>
            <a:r>
              <a:rPr lang="en-US" dirty="0"/>
              <a:t>by the inventor 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/>
          <a:lstStyle/>
          <a:p>
            <a:r>
              <a:rPr lang="en-US" dirty="0" smtClean="0"/>
              <a:t>Definition of Query Reformulation</a:t>
            </a:r>
          </a:p>
          <a:p>
            <a:pPr lvl="1"/>
            <a:r>
              <a:rPr lang="en-US" dirty="0" smtClean="0"/>
              <a:t> transforming the input </a:t>
            </a:r>
            <a:r>
              <a:rPr lang="en-US" dirty="0"/>
              <a:t>query </a:t>
            </a:r>
            <a:r>
              <a:rPr lang="en-US" i="1" dirty="0"/>
              <a:t>Q </a:t>
            </a:r>
            <a:r>
              <a:rPr lang="en-US" dirty="0"/>
              <a:t>into </a:t>
            </a:r>
            <a:r>
              <a:rPr lang="en-US" i="1" dirty="0"/>
              <a:t>Q</a:t>
            </a:r>
            <a:r>
              <a:rPr lang="en-US" dirty="0"/>
              <a:t>¯ </a:t>
            </a:r>
            <a:endParaRPr lang="en-US" dirty="0" smtClean="0"/>
          </a:p>
          <a:p>
            <a:pPr lvl="1"/>
            <a:r>
              <a:rPr lang="en-US" dirty="0" smtClean="0"/>
              <a:t> reduction </a:t>
            </a:r>
            <a:r>
              <a:rPr lang="en-US" dirty="0"/>
              <a:t>or expansion of </a:t>
            </a:r>
            <a:r>
              <a:rPr lang="en-US" i="1" dirty="0" smtClean="0"/>
              <a:t>Q </a:t>
            </a:r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 improve </a:t>
            </a:r>
            <a:r>
              <a:rPr lang="en-US" dirty="0"/>
              <a:t>the </a:t>
            </a:r>
            <a:r>
              <a:rPr lang="en-US" dirty="0" err="1" smtClean="0"/>
              <a:t>retrievability</a:t>
            </a:r>
            <a:r>
              <a:rPr lang="en-US" dirty="0" smtClean="0"/>
              <a:t> </a:t>
            </a:r>
            <a:r>
              <a:rPr lang="en-US" dirty="0"/>
              <a:t>of relevant documents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Reformulation (QRE) Performed:</a:t>
            </a:r>
          </a:p>
          <a:p>
            <a:pPr lvl="1"/>
            <a:r>
              <a:rPr lang="en-US" dirty="0" smtClean="0"/>
              <a:t> Query Reduction(QR)</a:t>
            </a:r>
          </a:p>
          <a:p>
            <a:pPr lvl="1"/>
            <a:r>
              <a:rPr lang="en-US" dirty="0" smtClean="0"/>
              <a:t> Query Expansion(QE)</a:t>
            </a:r>
          </a:p>
          <a:p>
            <a:pPr lvl="1"/>
            <a:r>
              <a:rPr lang="en-US" dirty="0" smtClean="0"/>
              <a:t> Hybrid (QE &amp; QR)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Keyword-based Methods</a:t>
            </a:r>
            <a:endParaRPr lang="en-US" dirty="0"/>
          </a:p>
          <a:p>
            <a:r>
              <a:rPr lang="en-US" dirty="0"/>
              <a:t>Pseudo</a:t>
            </a:r>
            <a:r>
              <a:rPr lang="en-US" i="1" dirty="0"/>
              <a:t> </a:t>
            </a:r>
            <a:r>
              <a:rPr lang="en-US" dirty="0"/>
              <a:t>Relevance</a:t>
            </a:r>
            <a:r>
              <a:rPr lang="en-US" i="1" dirty="0"/>
              <a:t> </a:t>
            </a:r>
            <a:r>
              <a:rPr lang="en-US" dirty="0"/>
              <a:t>Feedback </a:t>
            </a:r>
            <a:r>
              <a:rPr lang="en-US" dirty="0" smtClean="0"/>
              <a:t>(PRF)</a:t>
            </a:r>
          </a:p>
          <a:p>
            <a:r>
              <a:rPr lang="en-US" dirty="0"/>
              <a:t>Semantic-based</a:t>
            </a:r>
            <a:r>
              <a:rPr lang="en-US" i="1" dirty="0"/>
              <a:t> </a:t>
            </a:r>
            <a:r>
              <a:rPr lang="en-US" dirty="0" smtClean="0"/>
              <a:t>Methods</a:t>
            </a:r>
            <a:endParaRPr lang="en-US" dirty="0"/>
          </a:p>
          <a:p>
            <a:r>
              <a:rPr lang="en-US" dirty="0"/>
              <a:t>Metadata-based</a:t>
            </a:r>
            <a:r>
              <a:rPr lang="en-US" i="1" dirty="0"/>
              <a:t> </a:t>
            </a:r>
            <a:r>
              <a:rPr lang="en-US" dirty="0"/>
              <a:t>Methods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/>
            </a:r>
            <a:br>
              <a:rPr lang="en-US"/>
            </a:br>
            <a:r>
              <a:rPr lang="en-US" sz="4800" smtClean="0"/>
              <a:t>Thanks </a:t>
            </a:r>
            <a:r>
              <a:rPr lang="en-US" sz="4800" dirty="0" smtClean="0"/>
              <a:t>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031-EA99-42AC-B37D-CF6B19373C04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Requirements for a patent</a:t>
            </a:r>
          </a:p>
          <a:p>
            <a:r>
              <a:rPr lang="en-US" dirty="0" smtClean="0"/>
              <a:t>Types of </a:t>
            </a:r>
            <a:r>
              <a:rPr lang="en-US" dirty="0"/>
              <a:t>p</a:t>
            </a:r>
            <a:r>
              <a:rPr lang="en-US" dirty="0" smtClean="0"/>
              <a:t>atents</a:t>
            </a:r>
          </a:p>
          <a:p>
            <a:r>
              <a:rPr lang="en-US" dirty="0" smtClean="0"/>
              <a:t>Ways  to </a:t>
            </a:r>
            <a:r>
              <a:rPr lang="en-US" dirty="0"/>
              <a:t>s</a:t>
            </a:r>
            <a:r>
              <a:rPr lang="en-US" dirty="0" smtClean="0"/>
              <a:t>earch </a:t>
            </a:r>
            <a:r>
              <a:rPr lang="en-US" dirty="0"/>
              <a:t>p</a:t>
            </a:r>
            <a:r>
              <a:rPr lang="en-US" dirty="0" smtClean="0"/>
              <a:t>atents</a:t>
            </a:r>
          </a:p>
          <a:p>
            <a:r>
              <a:rPr lang="en-US" dirty="0" smtClean="0"/>
              <a:t>Sample of a patent doc</a:t>
            </a:r>
          </a:p>
          <a:p>
            <a:r>
              <a:rPr lang="en-US" dirty="0" smtClean="0"/>
              <a:t>Sections of a patent doc</a:t>
            </a:r>
          </a:p>
          <a:p>
            <a:r>
              <a:rPr lang="en-US" dirty="0" smtClean="0"/>
              <a:t>Query reformulation</a:t>
            </a:r>
          </a:p>
          <a:p>
            <a:r>
              <a:rPr lang="en-US" dirty="0" smtClean="0"/>
              <a:t>PR methods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760-8D04-4C10-8E7B-2E0E5D750157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457">
            <a:off x="4427984" y="1923678"/>
            <a:ext cx="4392488" cy="23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Patent is …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property right granted by the Government </a:t>
            </a:r>
            <a:r>
              <a:rPr lang="en-US" dirty="0" smtClean="0"/>
              <a:t>to </a:t>
            </a:r>
            <a:r>
              <a:rPr lang="en-US" dirty="0"/>
              <a:t>an </a:t>
            </a:r>
            <a:r>
              <a:rPr lang="en-US" dirty="0" smtClean="0"/>
              <a:t>inventor.</a:t>
            </a:r>
          </a:p>
          <a:p>
            <a:pPr lvl="1"/>
            <a:r>
              <a:rPr lang="en-US" b="1" i="1" dirty="0"/>
              <a:t>to exclude others from making, using, offering </a:t>
            </a:r>
            <a:r>
              <a:rPr lang="en-US" b="1" i="1" dirty="0" smtClean="0"/>
              <a:t>for sale</a:t>
            </a:r>
            <a:r>
              <a:rPr lang="en-US" b="1" i="1" dirty="0"/>
              <a:t>, or selling the invention throughout the c</a:t>
            </a:r>
            <a:r>
              <a:rPr lang="en-US" b="1" i="1" dirty="0" smtClean="0"/>
              <a:t>ountry </a:t>
            </a:r>
            <a:r>
              <a:rPr lang="en-US" b="1" i="1" dirty="0"/>
              <a:t>or importing the invention into </a:t>
            </a:r>
            <a:r>
              <a:rPr lang="en-US" b="1" i="1" dirty="0" smtClean="0"/>
              <a:t>that country.</a:t>
            </a:r>
          </a:p>
          <a:p>
            <a:pPr lvl="1"/>
            <a:r>
              <a:rPr lang="en-US" i="1" dirty="0" smtClean="0"/>
              <a:t>For a limited time.</a:t>
            </a:r>
            <a:endParaRPr lang="en-US" dirty="0" smtClean="0"/>
          </a:p>
          <a:p>
            <a:pPr lvl="1"/>
            <a:r>
              <a:rPr lang="en-US" dirty="0"/>
              <a:t>in exchange for public disclosure of the invention </a:t>
            </a:r>
            <a:r>
              <a:rPr lang="en-US" dirty="0" smtClean="0"/>
              <a:t>when the </a:t>
            </a:r>
            <a:r>
              <a:rPr lang="en-US" dirty="0"/>
              <a:t>patent is </a:t>
            </a:r>
            <a:r>
              <a:rPr lang="en-US" dirty="0" smtClean="0"/>
              <a:t>granted.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486"/>
            <a:ext cx="30963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 patent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4257" y="1461368"/>
            <a:ext cx="2016224" cy="126985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4257" y="2860154"/>
            <a:ext cx="2016224" cy="1269851"/>
          </a:xfrm>
          <a:prstGeom prst="rect">
            <a:avLst/>
          </a:prstGeom>
          <a:solidFill>
            <a:srgbClr val="B3F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67744" y="2859782"/>
            <a:ext cx="2016224" cy="126985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67744" y="1461368"/>
            <a:ext cx="2016224" cy="12698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26285" y="18369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Useful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9772" y="183468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5131" y="3233097"/>
            <a:ext cx="206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Unobvious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682" y="3017653"/>
            <a:ext cx="1695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Fully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disclosed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Patents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Patents </a:t>
            </a:r>
            <a:r>
              <a:rPr lang="en-US" dirty="0" smtClean="0"/>
              <a:t>granted :for </a:t>
            </a:r>
            <a:r>
              <a:rPr lang="en-US" dirty="0"/>
              <a:t>a useful process or </a:t>
            </a:r>
            <a:r>
              <a:rPr lang="en-US" dirty="0" smtClean="0"/>
              <a:t>method, machine</a:t>
            </a:r>
            <a:r>
              <a:rPr lang="en-US" dirty="0"/>
              <a:t>, manufactured </a:t>
            </a:r>
            <a:r>
              <a:rPr lang="en-US" dirty="0" smtClean="0"/>
              <a:t>article or </a:t>
            </a:r>
            <a:r>
              <a:rPr lang="en-US" dirty="0"/>
              <a:t>composition of matter.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</a:t>
            </a:r>
            <a:r>
              <a:rPr lang="en-US" dirty="0"/>
              <a:t>: 20 years from </a:t>
            </a:r>
            <a:r>
              <a:rPr lang="en-US" dirty="0" smtClean="0"/>
              <a:t>filing date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C:\Users\SABZ.CO\Desktop\slide image\all-al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8333"/>
            <a:ext cx="1800200" cy="15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BZ.CO\Desktop\slide image\artificial-e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5" y="2211710"/>
            <a:ext cx="2057156" cy="1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BZ.CO\Desktop\slide image\Patent_US5486900_20140524_173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1711"/>
            <a:ext cx="1728192" cy="15734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BZ.CO\Desktop\slide image\sunglasse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09" y="2368335"/>
            <a:ext cx="1653829" cy="15715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BZ.CO\Desktop\slide image\utili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12" y="2211711"/>
            <a:ext cx="1728192" cy="15715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Patents </a:t>
            </a:r>
            <a:r>
              <a:rPr lang="en-US" dirty="0" smtClean="0"/>
              <a:t>: </a:t>
            </a:r>
            <a:r>
              <a:rPr lang="en-US" dirty="0"/>
              <a:t>granted for new, </a:t>
            </a:r>
            <a:r>
              <a:rPr lang="en-US" dirty="0" smtClean="0"/>
              <a:t>original and </a:t>
            </a:r>
            <a:r>
              <a:rPr lang="en-US" dirty="0"/>
              <a:t>ornamental design for an article </a:t>
            </a:r>
            <a:r>
              <a:rPr lang="en-US" dirty="0" smtClean="0"/>
              <a:t>of manufacture</a:t>
            </a:r>
            <a:r>
              <a:rPr lang="en-US" dirty="0"/>
              <a:t>: the appearance is </a:t>
            </a:r>
            <a:r>
              <a:rPr lang="en-US" dirty="0" smtClean="0"/>
              <a:t>protected.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Term</a:t>
            </a:r>
            <a:r>
              <a:rPr lang="en-US" dirty="0"/>
              <a:t>: 14 years from the date </a:t>
            </a:r>
            <a:r>
              <a:rPr lang="en-US" dirty="0" smtClean="0"/>
              <a:t>the patent </a:t>
            </a:r>
            <a:r>
              <a:rPr lang="en-US" dirty="0"/>
              <a:t>is granted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 descr="C:\Users\SABZ.CO\Desktop\slide image\aeron-chair-design-patent-19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1" y="2480097"/>
            <a:ext cx="1778140" cy="16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BZ.CO\Desktop\slide image\iphonedesign2_m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62" y="3283133"/>
            <a:ext cx="1454489" cy="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BZ.CO\Desktop\slide image\mouse-design-pat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48112"/>
            <a:ext cx="1728192" cy="16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BZ.CO\Desktop\slide image\PatentLawPic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9397"/>
            <a:ext cx="1823007" cy="15990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BZ.CO\Desktop\slide image\research-in-motion-blackberry-phone-de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63" y="2448112"/>
            <a:ext cx="1454489" cy="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BZ.CO\Desktop\slide image\weddell171628_le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25289"/>
            <a:ext cx="1872208" cy="15990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Plant Patent : Granted to anyone who invents or discovers &amp; asexually reproduces any distinct &amp; new variety of plants.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Term: </a:t>
            </a:r>
            <a:r>
              <a:rPr lang="en-US" dirty="0"/>
              <a:t>20 years from filing date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7</a:t>
            </a:fld>
            <a:endParaRPr lang="en-US"/>
          </a:p>
        </p:txBody>
      </p:sp>
      <p:pic>
        <p:nvPicPr>
          <p:cNvPr id="3075" name="Picture 3" descr="C:\Users\SABZ.CO\Desktop\slide image\avocado-patent-hass-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985303"/>
            <a:ext cx="2136934" cy="18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BZ.CO\Desktop\slide image\plt3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0" y="2139702"/>
            <a:ext cx="1944216" cy="18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BZ.CO\Desktop\slide image\royal-tioga-cherry-tree-plant-pat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0" y="2139702"/>
            <a:ext cx="1800200" cy="1822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BZ.CO\Desktop\slide image\6a00e5506b67bc88330120a4c8a617970b-320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0" y="1985901"/>
            <a:ext cx="1970980" cy="18229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Search for </a:t>
            </a:r>
            <a:r>
              <a:rPr lang="en-US" dirty="0" err="1" smtClean="0"/>
              <a:t>Pattents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USPTO </a:t>
            </a:r>
          </a:p>
          <a:p>
            <a:r>
              <a:rPr lang="en-US" dirty="0" smtClean="0"/>
              <a:t>Indian </a:t>
            </a:r>
            <a:r>
              <a:rPr lang="en-US" dirty="0"/>
              <a:t>Patent </a:t>
            </a:r>
            <a:r>
              <a:rPr lang="en-US" dirty="0" smtClean="0"/>
              <a:t>office (</a:t>
            </a:r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smtClean="0">
                <a:solidFill>
                  <a:srgbClr val="FFFF00"/>
                </a:solidFill>
              </a:rPr>
              <a:t>ipindia.nic.in</a:t>
            </a:r>
            <a:r>
              <a:rPr lang="en-US" dirty="0" smtClean="0"/>
              <a:t>) </a:t>
            </a:r>
          </a:p>
          <a:p>
            <a:r>
              <a:rPr lang="en-US" dirty="0"/>
              <a:t>European Patent </a:t>
            </a:r>
            <a:r>
              <a:rPr lang="en-US" dirty="0" smtClean="0"/>
              <a:t>Office (</a:t>
            </a:r>
            <a:r>
              <a:rPr lang="en-US" dirty="0">
                <a:solidFill>
                  <a:srgbClr val="FFFF00"/>
                </a:solidFill>
              </a:rPr>
              <a:t>http://www.epo.org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WIPO (</a:t>
            </a:r>
            <a:r>
              <a:rPr lang="en-US" dirty="0">
                <a:solidFill>
                  <a:srgbClr val="FFFF00"/>
                </a:solidFill>
              </a:rPr>
              <a:t>http://www.wipo.int</a:t>
            </a:r>
            <a:r>
              <a:rPr lang="en-US" dirty="0" smtClean="0"/>
              <a:t>) </a:t>
            </a:r>
          </a:p>
          <a:p>
            <a:r>
              <a:rPr lang="en-US" dirty="0"/>
              <a:t>Japan Patent Office </a:t>
            </a:r>
            <a:r>
              <a:rPr lang="en-US" dirty="0" smtClean="0"/>
              <a:t>(</a:t>
            </a:r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smtClean="0">
                <a:solidFill>
                  <a:srgbClr val="FFFF00"/>
                </a:solidFill>
              </a:rPr>
              <a:t>www.jpo.go.jp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36" y="1060468"/>
            <a:ext cx="1183835" cy="1183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44303"/>
            <a:ext cx="1256928" cy="125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36" y="3321353"/>
            <a:ext cx="1183835" cy="12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Search for </a:t>
            </a:r>
            <a:r>
              <a:rPr lang="en-US" dirty="0" err="1" smtClean="0"/>
              <a:t>Pattents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USPTO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D619-B1E4-4560-A0AB-A13556490C00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Patent Retrieval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C037-FBC9-42F2-AE12-BB0913A4ECA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5487"/>
            <a:ext cx="6336704" cy="29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922</TotalTime>
  <Words>425</Words>
  <Application>Microsoft Office PowerPoint</Application>
  <PresentationFormat>On-screen Show (16:9)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Nasim</vt:lpstr>
      <vt:lpstr>Calibri</vt:lpstr>
      <vt:lpstr>Tw Cen MT</vt:lpstr>
      <vt:lpstr>Wingdings</vt:lpstr>
      <vt:lpstr>Thatch</vt:lpstr>
      <vt:lpstr>Patent Retrieval</vt:lpstr>
      <vt:lpstr>Table of Contents:</vt:lpstr>
      <vt:lpstr>Introduction </vt:lpstr>
      <vt:lpstr>Requirements for a patent</vt:lpstr>
      <vt:lpstr>3 Types of Patents</vt:lpstr>
      <vt:lpstr>3 Types of Patents</vt:lpstr>
      <vt:lpstr>3 Types of Patents</vt:lpstr>
      <vt:lpstr>Ways To Search for Pattents</vt:lpstr>
      <vt:lpstr>Ways To Search for Pattents</vt:lpstr>
      <vt:lpstr>Ways To Search for Pattents</vt:lpstr>
      <vt:lpstr>Ways To Search for Pattents</vt:lpstr>
      <vt:lpstr>Ways To Search for Pattents</vt:lpstr>
      <vt:lpstr>Sample of a patent document</vt:lpstr>
      <vt:lpstr>Sections of a patent document</vt:lpstr>
      <vt:lpstr>Query Reformulation</vt:lpstr>
      <vt:lpstr>Query Reformulation</vt:lpstr>
      <vt:lpstr>PR Methods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بازیابی انحصاری (Patent Retrieval)</dc:title>
  <dc:creator>SABZ.CO</dc:creator>
  <cp:lastModifiedBy>Sadegh Sulaimany</cp:lastModifiedBy>
  <cp:revision>40</cp:revision>
  <dcterms:created xsi:type="dcterms:W3CDTF">2018-05-05T17:09:31Z</dcterms:created>
  <dcterms:modified xsi:type="dcterms:W3CDTF">2018-06-06T09:47:36Z</dcterms:modified>
</cp:coreProperties>
</file>