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ls" ContentType="application/vnd.ms-exce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8" r:id="rId1"/>
  </p:sldMasterIdLst>
  <p:notesMasterIdLst>
    <p:notesMasterId r:id="rId41"/>
  </p:notesMasterIdLst>
  <p:sldIdLst>
    <p:sldId id="256" r:id="rId2"/>
    <p:sldId id="314" r:id="rId3"/>
    <p:sldId id="315" r:id="rId4"/>
    <p:sldId id="258" r:id="rId5"/>
    <p:sldId id="259" r:id="rId6"/>
    <p:sldId id="260" r:id="rId7"/>
    <p:sldId id="262" r:id="rId8"/>
    <p:sldId id="264" r:id="rId9"/>
    <p:sldId id="325" r:id="rId10"/>
    <p:sldId id="316" r:id="rId11"/>
    <p:sldId id="284" r:id="rId12"/>
    <p:sldId id="309" r:id="rId13"/>
    <p:sldId id="270" r:id="rId14"/>
    <p:sldId id="297" r:id="rId15"/>
    <p:sldId id="298" r:id="rId16"/>
    <p:sldId id="271" r:id="rId17"/>
    <p:sldId id="310" r:id="rId18"/>
    <p:sldId id="311" r:id="rId19"/>
    <p:sldId id="317" r:id="rId20"/>
    <p:sldId id="285" r:id="rId21"/>
    <p:sldId id="276" r:id="rId22"/>
    <p:sldId id="323" r:id="rId23"/>
    <p:sldId id="322" r:id="rId24"/>
    <p:sldId id="324" r:id="rId25"/>
    <p:sldId id="289" r:id="rId26"/>
    <p:sldId id="304" r:id="rId27"/>
    <p:sldId id="305" r:id="rId28"/>
    <p:sldId id="306" r:id="rId29"/>
    <p:sldId id="307" r:id="rId30"/>
    <p:sldId id="277" r:id="rId31"/>
    <p:sldId id="290" r:id="rId32"/>
    <p:sldId id="280" r:id="rId33"/>
    <p:sldId id="313" r:id="rId34"/>
    <p:sldId id="319" r:id="rId35"/>
    <p:sldId id="320" r:id="rId36"/>
    <p:sldId id="291" r:id="rId37"/>
    <p:sldId id="292" r:id="rId38"/>
    <p:sldId id="293" r:id="rId39"/>
    <p:sldId id="294" r:id="rId4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Rg st="1" end="48"/>
    <p:penClr>
      <a:schemeClr val="tx1"/>
    </p:penClr>
  </p:showPr>
  <p:clrMru>
    <a:srgbClr val="00FF00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6699" autoAdjust="0"/>
    <p:restoredTop sz="94693" autoAdjust="0"/>
  </p:normalViewPr>
  <p:slideViewPr>
    <p:cSldViewPr>
      <p:cViewPr>
        <p:scale>
          <a:sx n="60" d="100"/>
          <a:sy n="60" d="100"/>
        </p:scale>
        <p:origin x="-1282" y="-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83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39.xml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039A9DEB-3E67-4874-9491-E6CCF5FF3B74}" type="datetimeFigureOut">
              <a:rPr lang="fa-IR" smtClean="0"/>
              <a:pPr/>
              <a:t>01/17/1435</a:t>
            </a:fld>
            <a:endParaRPr lang="fa-I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fa-I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4DAEA702-281A-4E91-9B7A-13EB549CBE1E}" type="slidenum">
              <a:rPr lang="fa-IR" smtClean="0"/>
              <a:pPr/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5000"/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Tx/>
              <a:buNone/>
              <a:defRPr sz="2800"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1843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1843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698F7D94-A398-493E-83D5-E28B54EE926D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8439" name="Freeform 7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40" name="Line 8"/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441" name="Text Box 9"/>
          <p:cNvSpPr txBox="1">
            <a:spLocks noChangeArrowheads="1"/>
          </p:cNvSpPr>
          <p:nvPr userDrawn="1"/>
        </p:nvSpPr>
        <p:spPr bwMode="auto">
          <a:xfrm>
            <a:off x="6096000" y="0"/>
            <a:ext cx="2667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800"/>
              <a:t>www.bioalgorithms.info</a:t>
            </a:r>
          </a:p>
        </p:txBody>
      </p:sp>
      <p:sp>
        <p:nvSpPr>
          <p:cNvPr id="18442" name="Text Box 10"/>
          <p:cNvSpPr txBox="1">
            <a:spLocks noChangeArrowheads="1"/>
          </p:cNvSpPr>
          <p:nvPr userDrawn="1"/>
        </p:nvSpPr>
        <p:spPr bwMode="auto">
          <a:xfrm>
            <a:off x="533400" y="0"/>
            <a:ext cx="5029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800"/>
              <a:t>An Introduction to Bioinformatics Algorithms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D91B79-1146-4083-9936-F11E1513DBC4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0"/>
            <a:ext cx="2057400" cy="5597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33400"/>
            <a:ext cx="6019800" cy="5597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A496A5-E19E-418A-9498-06DDF0CCB6C6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8842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112E0A26-3CA8-4E96-9D87-E3BEE64664F3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8842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2189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941763"/>
            <a:ext cx="8229600" cy="2189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4E680721-A29B-4F27-BEF1-0FFCB4C9D5F5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8842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9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58A692A9-6C03-4572-9E39-A239C05CFA76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11CA2D-48F6-4BE8-8DCD-B7F1C6B83245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73D72E-E4BF-49D0-8494-0817C32F2AC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8A87D1-DA0E-4720-9E0D-15A57A31B94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866E6F-DDAF-49F0-9E7C-FA56EF74B47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E0730D-7132-4559-B8F4-44F4F07A953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CE2F33-8163-4BD7-9B49-D24B6206F378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06DB09-56EE-4D1D-A187-BF47D83D874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2F80D9-6C80-4952-A682-ED189D43E09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533400"/>
            <a:ext cx="8229600" cy="884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Garamond" pitchFamily="18" charset="0"/>
              </a:defRPr>
            </a:lvl1pPr>
          </a:lstStyle>
          <a:p>
            <a:endParaRPr lang="en-US" altLang="en-US"/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Garamond" pitchFamily="18" charset="0"/>
              </a:defRPr>
            </a:lvl1pPr>
          </a:lstStyle>
          <a:p>
            <a:endParaRPr lang="en-US" altLang="en-US"/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Garamond" pitchFamily="18" charset="0"/>
              </a:defRPr>
            </a:lvl1pPr>
          </a:lstStyle>
          <a:p>
            <a:fld id="{3702FC74-F8AC-4E74-A792-6C81806EE1FB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7415" name="Freeform 7"/>
          <p:cNvSpPr>
            <a:spLocks noChangeArrowheads="1"/>
          </p:cNvSpPr>
          <p:nvPr/>
        </p:nvSpPr>
        <p:spPr bwMode="auto">
          <a:xfrm>
            <a:off x="457200" y="533400"/>
            <a:ext cx="8229600" cy="6096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16" name="Line 8"/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417" name="Text Box 9"/>
          <p:cNvSpPr txBox="1">
            <a:spLocks noChangeArrowheads="1"/>
          </p:cNvSpPr>
          <p:nvPr userDrawn="1"/>
        </p:nvSpPr>
        <p:spPr bwMode="auto">
          <a:xfrm>
            <a:off x="533400" y="0"/>
            <a:ext cx="5029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An Introduction to Bioinformatics Algorithms</a:t>
            </a:r>
          </a:p>
        </p:txBody>
      </p:sp>
      <p:sp>
        <p:nvSpPr>
          <p:cNvPr id="17418" name="Text Box 10"/>
          <p:cNvSpPr txBox="1">
            <a:spLocks noChangeArrowheads="1"/>
          </p:cNvSpPr>
          <p:nvPr userDrawn="1"/>
        </p:nvSpPr>
        <p:spPr bwMode="auto">
          <a:xfrm>
            <a:off x="6096000" y="0"/>
            <a:ext cx="2667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www.bioalgorithms.info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  <p:sldLayoutId id="2147483670" r:id="rId12"/>
    <p:sldLayoutId id="2147483671" r:id="rId13"/>
    <p:sldLayoutId id="2147483672" r:id="rId1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 Unicode MS" pitchFamily="34" charset="-128"/>
          <a:cs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 Unicode MS" pitchFamily="34" charset="-128"/>
          <a:cs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 Unicode MS" pitchFamily="34" charset="-128"/>
          <a:cs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 Unicode MS" pitchFamily="34" charset="-128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 Unicode MS" pitchFamily="34" charset="-128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 Unicode MS" pitchFamily="34" charset="-128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 Unicode MS" pitchFamily="34" charset="-128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 Unicode MS" pitchFamily="34" charset="-128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fontAlgn="base">
        <a:spcBef>
          <a:spcPct val="20000"/>
        </a:spcBef>
        <a:spcAft>
          <a:spcPct val="0"/>
        </a:spcAft>
        <a:buClr>
          <a:schemeClr val="accent2"/>
        </a:buClr>
        <a:buChar char="•"/>
        <a:defRPr sz="2600">
          <a:solidFill>
            <a:schemeClr val="tx1"/>
          </a:solidFill>
          <a:latin typeface="+mn-lt"/>
          <a:cs typeface="+mn-cs"/>
        </a:defRPr>
      </a:lvl2pPr>
      <a:lvl3pPr marL="1022350" indent="-350838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200">
          <a:solidFill>
            <a:schemeClr val="tx1"/>
          </a:solidFill>
          <a:latin typeface="+mn-lt"/>
          <a:cs typeface="+mn-cs"/>
        </a:defRPr>
      </a:lvl3pPr>
      <a:lvl4pPr marL="1339850" indent="-315913" algn="l" rtl="0" fontAlgn="base">
        <a:spcBef>
          <a:spcPct val="20000"/>
        </a:spcBef>
        <a:spcAft>
          <a:spcPct val="0"/>
        </a:spcAft>
        <a:buClr>
          <a:schemeClr val="accent2"/>
        </a:buClr>
        <a:buChar char="•"/>
        <a:defRPr sz="2000">
          <a:solidFill>
            <a:schemeClr val="tx1"/>
          </a:solidFill>
          <a:latin typeface="+mn-lt"/>
          <a:cs typeface="+mn-cs"/>
        </a:defRPr>
      </a:lvl4pPr>
      <a:lvl5pPr marL="16811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  <a:cs typeface="+mn-cs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  <a:cs typeface="+mn-cs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  <a:cs typeface="+mn-cs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  <a:cs typeface="+mn-cs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.v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4.v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97-2003_Worksheet1.xls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.v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97-2003_Worksheet2.xls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7.v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97-2003_Worksheet3.xls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8.v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97-2003_Worksheet4.xls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9.v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4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0.v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1.v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828800"/>
            <a:ext cx="7623175" cy="1447800"/>
          </a:xfrm>
        </p:spPr>
        <p:txBody>
          <a:bodyPr/>
          <a:lstStyle/>
          <a:p>
            <a:pPr algn="ctr"/>
            <a:r>
              <a:rPr lang="en-US" sz="4200" b="1"/>
              <a:t>Clustering</a:t>
            </a:r>
            <a:endParaRPr lang="en-US" sz="4200" b="1" i="1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98F7D94-A398-493E-83D5-E28B54EE926D}" type="slidenum">
              <a:rPr lang="en-US" altLang="en-US" smtClean="0"/>
              <a:pPr/>
              <a:t>1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19100"/>
            <a:ext cx="8229600" cy="884238"/>
          </a:xfrm>
        </p:spPr>
        <p:txBody>
          <a:bodyPr/>
          <a:lstStyle/>
          <a:p>
            <a:r>
              <a:rPr lang="en-US" sz="3200" dirty="0"/>
              <a:t>Microarray </a:t>
            </a:r>
            <a:r>
              <a:rPr lang="en-US" sz="3200" dirty="0" smtClean="0"/>
              <a:t>Data-show </a:t>
            </a:r>
            <a:r>
              <a:rPr lang="en-US" sz="3200" dirty="0"/>
              <a:t>in the matrix which genes are similar and which are not. </a:t>
            </a:r>
          </a:p>
        </p:txBody>
      </p:sp>
      <p:sp>
        <p:nvSpPr>
          <p:cNvPr id="1146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447800"/>
            <a:ext cx="8229600" cy="2667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/>
              <a:t>Microarray data are usually transformed into an </a:t>
            </a:r>
            <a:r>
              <a:rPr lang="en-US" sz="2400">
                <a:solidFill>
                  <a:srgbClr val="FF0000"/>
                </a:solidFill>
              </a:rPr>
              <a:t>intensity matrix</a:t>
            </a:r>
            <a:r>
              <a:rPr lang="en-US" sz="2400"/>
              <a:t> (below)</a:t>
            </a:r>
          </a:p>
          <a:p>
            <a:pPr>
              <a:lnSpc>
                <a:spcPct val="90000"/>
              </a:lnSpc>
            </a:pPr>
            <a:r>
              <a:rPr lang="en-US" sz="2400"/>
              <a:t>The intensity matrix allows biologists to make correlations between diferent genes (even if they are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/>
              <a:t>    dissimilar) and to understand how genes functions might be related</a:t>
            </a:r>
          </a:p>
          <a:p>
            <a:pPr>
              <a:lnSpc>
                <a:spcPct val="90000"/>
              </a:lnSpc>
            </a:pPr>
            <a:r>
              <a:rPr lang="en-US" sz="2400"/>
              <a:t>Clustering comes into play</a:t>
            </a:r>
          </a:p>
          <a:p>
            <a:pPr>
              <a:lnSpc>
                <a:spcPct val="90000"/>
              </a:lnSpc>
            </a:pPr>
            <a:endParaRPr lang="en-US" sz="2400"/>
          </a:p>
        </p:txBody>
      </p:sp>
      <p:graphicFrame>
        <p:nvGraphicFramePr>
          <p:cNvPr id="114692" name="Group 4"/>
          <p:cNvGraphicFramePr>
            <a:graphicFrameLocks noGrp="1"/>
          </p:cNvGraphicFramePr>
          <p:nvPr>
            <p:ph sz="half" idx="2"/>
          </p:nvPr>
        </p:nvGraphicFramePr>
        <p:xfrm>
          <a:off x="4724400" y="4038600"/>
          <a:ext cx="3886200" cy="2011680"/>
        </p:xfrm>
        <a:graphic>
          <a:graphicData uri="http://schemas.openxmlformats.org/drawingml/2006/table">
            <a:tbl>
              <a:tblPr/>
              <a:tblGrid>
                <a:gridCol w="971550"/>
                <a:gridCol w="971550"/>
                <a:gridCol w="971550"/>
                <a:gridCol w="971550"/>
              </a:tblGrid>
              <a:tr h="166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Time: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Time 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Time 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Time Z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6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Gene 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6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Gene 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51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Gene 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8.6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6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Gene 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6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Gene 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4729" name="Text Box 41"/>
          <p:cNvSpPr txBox="1">
            <a:spLocks noChangeArrowheads="1"/>
          </p:cNvSpPr>
          <p:nvPr/>
        </p:nvSpPr>
        <p:spPr bwMode="auto">
          <a:xfrm>
            <a:off x="457200" y="4343400"/>
            <a:ext cx="3124200" cy="121602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Intensity (expression level) of gene at measured time</a:t>
            </a:r>
          </a:p>
        </p:txBody>
      </p:sp>
      <p:sp>
        <p:nvSpPr>
          <p:cNvPr id="114730" name="Line 42"/>
          <p:cNvSpPr>
            <a:spLocks noChangeShapeType="1"/>
          </p:cNvSpPr>
          <p:nvPr/>
        </p:nvSpPr>
        <p:spPr bwMode="auto">
          <a:xfrm>
            <a:off x="3505200" y="4800600"/>
            <a:ext cx="23622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80721-A29B-4F27-BEF1-0FFCB4C9D5F5}" type="slidenum">
              <a:rPr lang="en-US" altLang="en-US" smtClean="0"/>
              <a:pPr/>
              <a:t>10</a:t>
            </a:fld>
            <a:endParaRPr lang="en-US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Clustering of  Microarray Data  </a:t>
            </a:r>
          </a:p>
        </p:txBody>
      </p:sp>
      <p:sp>
        <p:nvSpPr>
          <p:cNvPr id="54276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447800"/>
            <a:ext cx="8229600" cy="4800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/>
              <a:t>Plot each datum as a point in N-dimensional space</a:t>
            </a:r>
          </a:p>
          <a:p>
            <a:pPr>
              <a:lnSpc>
                <a:spcPct val="80000"/>
              </a:lnSpc>
            </a:pPr>
            <a:r>
              <a:rPr lang="en-US"/>
              <a:t>Make a distance matrix for the distance between every two gene points in the N-dimensional space</a:t>
            </a:r>
          </a:p>
          <a:p>
            <a:pPr>
              <a:lnSpc>
                <a:spcPct val="80000"/>
              </a:lnSpc>
            </a:pPr>
            <a:r>
              <a:rPr lang="en-US"/>
              <a:t>Genes with a small distance share the same expression characteristics and might be functionally related or similar.</a:t>
            </a:r>
          </a:p>
          <a:p>
            <a:pPr>
              <a:lnSpc>
                <a:spcPct val="80000"/>
              </a:lnSpc>
            </a:pPr>
            <a:r>
              <a:rPr lang="en-US"/>
              <a:t>Clustering reveal  groups of functionally related genes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E0A26-3CA8-4E96-9D87-E3BEE64664F3}" type="slidenum">
              <a:rPr lang="en-US" altLang="en-US" smtClean="0"/>
              <a:pPr/>
              <a:t>11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Clustering of Microarray Data (cont’d)</a:t>
            </a:r>
          </a:p>
        </p:txBody>
      </p:sp>
      <p:pic>
        <p:nvPicPr>
          <p:cNvPr id="10547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362200" y="1219200"/>
            <a:ext cx="5486400" cy="4911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5478" name="Text Box 6"/>
          <p:cNvSpPr txBox="1">
            <a:spLocks noChangeArrowheads="1"/>
          </p:cNvSpPr>
          <p:nvPr/>
        </p:nvSpPr>
        <p:spPr bwMode="auto">
          <a:xfrm>
            <a:off x="6477000" y="3657600"/>
            <a:ext cx="2362200" cy="5080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/>
              <a:t>Clusters</a:t>
            </a:r>
          </a:p>
        </p:txBody>
      </p:sp>
      <p:sp>
        <p:nvSpPr>
          <p:cNvPr id="105479" name="Line 7"/>
          <p:cNvSpPr>
            <a:spLocks noChangeShapeType="1"/>
          </p:cNvSpPr>
          <p:nvPr/>
        </p:nvSpPr>
        <p:spPr bwMode="auto">
          <a:xfrm flipH="1">
            <a:off x="5902325" y="4622800"/>
            <a:ext cx="879475" cy="33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5480" name="Line 8"/>
          <p:cNvSpPr>
            <a:spLocks noChangeShapeType="1"/>
          </p:cNvSpPr>
          <p:nvPr/>
        </p:nvSpPr>
        <p:spPr bwMode="auto">
          <a:xfrm flipH="1">
            <a:off x="4433888" y="4419600"/>
            <a:ext cx="2043112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5481" name="Line 9"/>
          <p:cNvSpPr>
            <a:spLocks noChangeShapeType="1"/>
          </p:cNvSpPr>
          <p:nvPr/>
        </p:nvSpPr>
        <p:spPr bwMode="auto">
          <a:xfrm flipH="1" flipV="1">
            <a:off x="5638800" y="3886200"/>
            <a:ext cx="8382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0730D-7132-4559-B8F4-44F4F07A9532}" type="slidenum">
              <a:rPr lang="en-US" altLang="en-US" smtClean="0"/>
              <a:pPr/>
              <a:t>12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Homogeneity and Separation Principles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marL="609600" indent="-609600">
              <a:lnSpc>
                <a:spcPct val="90000"/>
              </a:lnSpc>
            </a:pPr>
            <a:r>
              <a:rPr lang="en-US" sz="2600" b="1" dirty="0"/>
              <a:t>Homogeneity:</a:t>
            </a:r>
            <a:r>
              <a:rPr lang="en-US" sz="2600" dirty="0"/>
              <a:t> Elements within a cluster are close to each other</a:t>
            </a:r>
          </a:p>
          <a:p>
            <a:pPr marL="609600" indent="-609600">
              <a:lnSpc>
                <a:spcPct val="90000"/>
              </a:lnSpc>
            </a:pPr>
            <a:r>
              <a:rPr lang="en-US" sz="2600" b="1" dirty="0"/>
              <a:t>Separation:</a:t>
            </a:r>
            <a:r>
              <a:rPr lang="en-US" sz="2600" dirty="0"/>
              <a:t> Elements in different clusters are further apart from each </a:t>
            </a:r>
            <a:r>
              <a:rPr lang="en-US" sz="2600" dirty="0" smtClean="0"/>
              <a:t>other</a:t>
            </a:r>
            <a:endParaRPr lang="en-US" sz="2600" dirty="0"/>
          </a:p>
        </p:txBody>
      </p:sp>
      <p:graphicFrame>
        <p:nvGraphicFramePr>
          <p:cNvPr id="39950" name="Object 14"/>
          <p:cNvGraphicFramePr>
            <a:graphicFrameLocks noChangeAspect="1"/>
          </p:cNvGraphicFramePr>
          <p:nvPr>
            <p:ph sz="half" idx="2"/>
          </p:nvPr>
        </p:nvGraphicFramePr>
        <p:xfrm>
          <a:off x="5114925" y="3962400"/>
          <a:ext cx="2809875" cy="2189163"/>
        </p:xfrm>
        <a:graphic>
          <a:graphicData uri="http://schemas.openxmlformats.org/presentationml/2006/ole">
            <p:oleObj spid="_x0000_s39950" name="Bitmap Image" r:id="rId3" imgW="1809524" imgH="1409897" progId="PBrush">
              <p:embed/>
            </p:oleObj>
          </a:graphicData>
        </a:graphic>
      </p:graphicFrame>
      <p:sp>
        <p:nvSpPr>
          <p:cNvPr id="39951" name="Text Box 15"/>
          <p:cNvSpPr txBox="1">
            <a:spLocks noChangeArrowheads="1"/>
          </p:cNvSpPr>
          <p:nvPr/>
        </p:nvSpPr>
        <p:spPr bwMode="auto">
          <a:xfrm>
            <a:off x="914400" y="4343400"/>
            <a:ext cx="3657600" cy="167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/>
              <a:t>Given these points a clustering algorithm might make two distinct clusters as follows</a:t>
            </a:r>
          </a:p>
        </p:txBody>
      </p:sp>
      <p:sp>
        <p:nvSpPr>
          <p:cNvPr id="39952" name="Line 16"/>
          <p:cNvSpPr>
            <a:spLocks noChangeShapeType="1"/>
          </p:cNvSpPr>
          <p:nvPr/>
        </p:nvSpPr>
        <p:spPr bwMode="auto">
          <a:xfrm>
            <a:off x="3962400" y="5029200"/>
            <a:ext cx="1066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80721-A29B-4F27-BEF1-0FFCB4C9D5F5}" type="slidenum">
              <a:rPr lang="en-US" altLang="en-US" smtClean="0"/>
              <a:pPr/>
              <a:t>13</a:t>
            </a:fld>
            <a:endParaRPr lang="en-US" alt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Bad Clustering</a:t>
            </a:r>
            <a:endParaRPr lang="en-US" sz="2600"/>
          </a:p>
        </p:txBody>
      </p:sp>
      <p:sp>
        <p:nvSpPr>
          <p:cNvPr id="79877" name="Text Box 5"/>
          <p:cNvSpPr txBox="1">
            <a:spLocks noChangeArrowheads="1"/>
          </p:cNvSpPr>
          <p:nvPr/>
        </p:nvSpPr>
        <p:spPr bwMode="auto">
          <a:xfrm>
            <a:off x="457200" y="1600200"/>
            <a:ext cx="7010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/>
              <a:t>This clustering violates both </a:t>
            </a:r>
            <a:r>
              <a:rPr lang="en-US" sz="3000" b="1"/>
              <a:t> </a:t>
            </a:r>
            <a:r>
              <a:rPr lang="en-US" sz="3000"/>
              <a:t>Homogeneity and Separation principles</a:t>
            </a:r>
          </a:p>
        </p:txBody>
      </p:sp>
      <p:sp>
        <p:nvSpPr>
          <p:cNvPr id="79878" name="Line 6"/>
          <p:cNvSpPr>
            <a:spLocks noChangeShapeType="1"/>
          </p:cNvSpPr>
          <p:nvPr/>
        </p:nvSpPr>
        <p:spPr bwMode="auto">
          <a:xfrm>
            <a:off x="3352800" y="3505200"/>
            <a:ext cx="609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graphicFrame>
        <p:nvGraphicFramePr>
          <p:cNvPr id="124928" name="Object 1024"/>
          <p:cNvGraphicFramePr>
            <a:graphicFrameLocks noChangeAspect="1"/>
          </p:cNvGraphicFramePr>
          <p:nvPr>
            <p:ph sz="half" idx="2"/>
          </p:nvPr>
        </p:nvGraphicFramePr>
        <p:xfrm>
          <a:off x="2590800" y="2819400"/>
          <a:ext cx="3352800" cy="2689225"/>
        </p:xfrm>
        <a:graphic>
          <a:graphicData uri="http://schemas.openxmlformats.org/presentationml/2006/ole">
            <p:oleObj spid="_x0000_s124928" name="Bitmap Image" r:id="rId3" imgW="2505425" imgH="2010056" progId="PBrush">
              <p:embed/>
            </p:oleObj>
          </a:graphicData>
        </a:graphic>
      </p:graphicFrame>
      <p:sp>
        <p:nvSpPr>
          <p:cNvPr id="79882" name="Line 10"/>
          <p:cNvSpPr>
            <a:spLocks noChangeShapeType="1"/>
          </p:cNvSpPr>
          <p:nvPr/>
        </p:nvSpPr>
        <p:spPr bwMode="auto">
          <a:xfrm flipH="1" flipV="1">
            <a:off x="3505200" y="3352800"/>
            <a:ext cx="2438400" cy="533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9883" name="Text Box 11"/>
          <p:cNvSpPr txBox="1">
            <a:spLocks noChangeArrowheads="1"/>
          </p:cNvSpPr>
          <p:nvPr/>
        </p:nvSpPr>
        <p:spPr bwMode="auto">
          <a:xfrm>
            <a:off x="6019800" y="3276600"/>
            <a:ext cx="2667000" cy="12065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Close distances from points in separate clusters</a:t>
            </a:r>
          </a:p>
        </p:txBody>
      </p:sp>
      <p:sp>
        <p:nvSpPr>
          <p:cNvPr id="79885" name="Line 13"/>
          <p:cNvSpPr>
            <a:spLocks noChangeShapeType="1"/>
          </p:cNvSpPr>
          <p:nvPr/>
        </p:nvSpPr>
        <p:spPr bwMode="auto">
          <a:xfrm flipH="1" flipV="1">
            <a:off x="4267200" y="4343400"/>
            <a:ext cx="1447800" cy="762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9886" name="Line 14"/>
          <p:cNvSpPr>
            <a:spLocks noChangeShapeType="1"/>
          </p:cNvSpPr>
          <p:nvPr/>
        </p:nvSpPr>
        <p:spPr bwMode="auto">
          <a:xfrm flipH="1" flipV="1">
            <a:off x="3505200" y="4038600"/>
            <a:ext cx="2209800" cy="1447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9887" name="Text Box 15"/>
          <p:cNvSpPr txBox="1">
            <a:spLocks noChangeArrowheads="1"/>
          </p:cNvSpPr>
          <p:nvPr/>
        </p:nvSpPr>
        <p:spPr bwMode="auto">
          <a:xfrm>
            <a:off x="5715000" y="4724400"/>
            <a:ext cx="2743200" cy="12065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Far distances from points in the same cluster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80721-A29B-4F27-BEF1-0FFCB4C9D5F5}" type="slidenum">
              <a:rPr lang="en-US" altLang="en-US" smtClean="0"/>
              <a:pPr/>
              <a:t>14</a:t>
            </a:fld>
            <a:endParaRPr lang="en-US" altLang="en-US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Good Clustering</a:t>
            </a:r>
            <a:endParaRPr lang="en-US" sz="2600"/>
          </a:p>
        </p:txBody>
      </p:sp>
      <p:sp>
        <p:nvSpPr>
          <p:cNvPr id="80901" name="Text Box 5"/>
          <p:cNvSpPr txBox="1">
            <a:spLocks noChangeArrowheads="1"/>
          </p:cNvSpPr>
          <p:nvPr/>
        </p:nvSpPr>
        <p:spPr bwMode="auto">
          <a:xfrm>
            <a:off x="533400" y="1600200"/>
            <a:ext cx="69342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/>
              <a:t>This clustering satisfies both</a:t>
            </a:r>
            <a:r>
              <a:rPr lang="en-US" sz="3000" b="1">
                <a:solidFill>
                  <a:srgbClr val="FF0000"/>
                </a:solidFill>
              </a:rPr>
              <a:t> </a:t>
            </a:r>
            <a:r>
              <a:rPr lang="en-US" sz="3000"/>
              <a:t>Homogeneity and Separation principles</a:t>
            </a:r>
          </a:p>
        </p:txBody>
      </p:sp>
      <p:graphicFrame>
        <p:nvGraphicFramePr>
          <p:cNvPr id="125952" name="Object 0"/>
          <p:cNvGraphicFramePr>
            <a:graphicFrameLocks noChangeAspect="1"/>
          </p:cNvGraphicFramePr>
          <p:nvPr>
            <p:ph sz="half" idx="2"/>
          </p:nvPr>
        </p:nvGraphicFramePr>
        <p:xfrm>
          <a:off x="2514600" y="2808288"/>
          <a:ext cx="3810000" cy="2982912"/>
        </p:xfrm>
        <a:graphic>
          <a:graphicData uri="http://schemas.openxmlformats.org/presentationml/2006/ole">
            <p:oleObj spid="_x0000_s125952" name="Bitmap Image" r:id="rId3" imgW="2676899" imgH="2095793" progId="PBrush">
              <p:embed/>
            </p:oleObj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80721-A29B-4F27-BEF1-0FFCB4C9D5F5}" type="slidenum">
              <a:rPr lang="en-US" altLang="en-US" smtClean="0"/>
              <a:pPr/>
              <a:t>15</a:t>
            </a:fld>
            <a:endParaRPr lang="en-US" altLang="en-US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Clustering Techniques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pPr marL="609600" indent="-609600">
              <a:lnSpc>
                <a:spcPct val="80000"/>
              </a:lnSpc>
            </a:pPr>
            <a:r>
              <a:rPr lang="en-US" b="1" dirty="0"/>
              <a:t>Agglomerative:</a:t>
            </a:r>
            <a:r>
              <a:rPr lang="en-US" dirty="0"/>
              <a:t> Start with every element in its own cluster, and iteratively join clusters together</a:t>
            </a:r>
          </a:p>
          <a:p>
            <a:pPr marL="609600" indent="-609600">
              <a:lnSpc>
                <a:spcPct val="80000"/>
              </a:lnSpc>
            </a:pPr>
            <a:endParaRPr lang="en-US" sz="1200" b="1" dirty="0"/>
          </a:p>
          <a:p>
            <a:pPr marL="609600" indent="-609600">
              <a:lnSpc>
                <a:spcPct val="80000"/>
              </a:lnSpc>
            </a:pPr>
            <a:r>
              <a:rPr lang="en-US" b="1" dirty="0"/>
              <a:t>Divisive: </a:t>
            </a:r>
            <a:r>
              <a:rPr lang="en-US" dirty="0"/>
              <a:t>Start with one cluster and iteratively divide it into smaller clusters</a:t>
            </a:r>
          </a:p>
          <a:p>
            <a:pPr marL="609600" indent="-609600">
              <a:lnSpc>
                <a:spcPct val="80000"/>
              </a:lnSpc>
            </a:pPr>
            <a:endParaRPr lang="en-US" sz="1200" dirty="0"/>
          </a:p>
          <a:p>
            <a:pPr marL="609600" indent="-609600">
              <a:lnSpc>
                <a:spcPct val="80000"/>
              </a:lnSpc>
            </a:pPr>
            <a:r>
              <a:rPr lang="en-US" b="1" dirty="0"/>
              <a:t>Hierarchical:</a:t>
            </a:r>
            <a:r>
              <a:rPr lang="en-US" dirty="0"/>
              <a:t> Organize elements into a tree, leaves represent genes and the length of the </a:t>
            </a:r>
            <a:r>
              <a:rPr lang="en-US" dirty="0" err="1"/>
              <a:t>pathes</a:t>
            </a:r>
            <a:r>
              <a:rPr lang="en-US" dirty="0"/>
              <a:t> between leaves represents the distances between genes. Similar genes lie within the same </a:t>
            </a:r>
            <a:r>
              <a:rPr lang="en-US" dirty="0" err="1"/>
              <a:t>subtrees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E0A26-3CA8-4E96-9D87-E3BEE64664F3}" type="slidenum">
              <a:rPr lang="en-US" altLang="en-US" smtClean="0"/>
              <a:pPr/>
              <a:t>16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Hierarchical Clustering</a:t>
            </a:r>
          </a:p>
        </p:txBody>
      </p:sp>
      <p:pic>
        <p:nvPicPr>
          <p:cNvPr id="106500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76400" y="1524000"/>
            <a:ext cx="5630863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0730D-7132-4559-B8F4-44F4F07A9532}" type="slidenum">
              <a:rPr lang="en-US" altLang="en-US" smtClean="0"/>
              <a:pPr/>
              <a:t>17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Hierarchical Clustering Algorithm</a:t>
            </a:r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71500" indent="-571500">
              <a:lnSpc>
                <a:spcPct val="80000"/>
              </a:lnSpc>
              <a:buFontTx/>
              <a:buAutoNum type="arabicPeriod"/>
            </a:pPr>
            <a:r>
              <a:rPr lang="en-US" sz="1800" u="sng">
                <a:latin typeface="Lucida Sans Unicode" pitchFamily="34" charset="0"/>
              </a:rPr>
              <a:t>Hierarchical Clustering (</a:t>
            </a:r>
            <a:r>
              <a:rPr lang="en-US" sz="1800" b="1" i="1" u="sng">
                <a:latin typeface="Lucida Sans Unicode" pitchFamily="34" charset="0"/>
              </a:rPr>
              <a:t>d</a:t>
            </a:r>
            <a:r>
              <a:rPr lang="en-US" sz="1800" b="1" u="sng">
                <a:latin typeface="Lucida Sans Unicode" pitchFamily="34" charset="0"/>
              </a:rPr>
              <a:t> </a:t>
            </a:r>
            <a:r>
              <a:rPr lang="en-US" sz="1800" u="sng">
                <a:latin typeface="Lucida Sans Unicode" pitchFamily="34" charset="0"/>
              </a:rPr>
              <a:t>, </a:t>
            </a:r>
            <a:r>
              <a:rPr lang="en-US" sz="1800" i="1" u="sng">
                <a:latin typeface="Lucida Sans Unicode" pitchFamily="34" charset="0"/>
              </a:rPr>
              <a:t>n</a:t>
            </a:r>
            <a:r>
              <a:rPr lang="en-US" sz="1800" u="sng">
                <a:latin typeface="Lucida Sans Unicode" pitchFamily="34" charset="0"/>
              </a:rPr>
              <a:t>)</a:t>
            </a:r>
          </a:p>
          <a:p>
            <a:pPr marL="571500" indent="-571500">
              <a:lnSpc>
                <a:spcPct val="80000"/>
              </a:lnSpc>
              <a:buFontTx/>
              <a:buAutoNum type="arabicPeriod"/>
            </a:pPr>
            <a:r>
              <a:rPr lang="en-US" sz="1800">
                <a:latin typeface="Lucida Sans Unicode" pitchFamily="34" charset="0"/>
              </a:rPr>
              <a:t>   Form </a:t>
            </a:r>
            <a:r>
              <a:rPr lang="en-US" sz="1800" i="1">
                <a:latin typeface="Lucida Sans Unicode" pitchFamily="34" charset="0"/>
              </a:rPr>
              <a:t>n</a:t>
            </a:r>
            <a:r>
              <a:rPr lang="en-US" sz="1800">
                <a:latin typeface="Lucida Sans Unicode" pitchFamily="34" charset="0"/>
              </a:rPr>
              <a:t> clusters each with one element</a:t>
            </a:r>
          </a:p>
          <a:p>
            <a:pPr marL="571500" indent="-571500">
              <a:lnSpc>
                <a:spcPct val="80000"/>
              </a:lnSpc>
              <a:buFontTx/>
              <a:buAutoNum type="arabicPeriod"/>
            </a:pPr>
            <a:r>
              <a:rPr lang="en-US" sz="1800">
                <a:latin typeface="Lucida Sans Unicode" pitchFamily="34" charset="0"/>
              </a:rPr>
              <a:t>   Construct a graph </a:t>
            </a:r>
            <a:r>
              <a:rPr lang="en-US" sz="1800" b="1" i="1">
                <a:latin typeface="Lucida Sans Unicode" pitchFamily="34" charset="0"/>
              </a:rPr>
              <a:t>T</a:t>
            </a:r>
            <a:r>
              <a:rPr lang="en-US" sz="1800">
                <a:latin typeface="Lucida Sans Unicode" pitchFamily="34" charset="0"/>
              </a:rPr>
              <a:t>  by assigning one vertex to each cluster</a:t>
            </a:r>
          </a:p>
          <a:p>
            <a:pPr marL="571500" indent="-571500">
              <a:lnSpc>
                <a:spcPct val="80000"/>
              </a:lnSpc>
              <a:buFontTx/>
              <a:buAutoNum type="arabicPeriod"/>
            </a:pPr>
            <a:r>
              <a:rPr lang="en-US" sz="1800" b="1">
                <a:latin typeface="Lucida Sans Unicode" pitchFamily="34" charset="0"/>
              </a:rPr>
              <a:t>   while</a:t>
            </a:r>
            <a:r>
              <a:rPr lang="en-US" sz="1800">
                <a:latin typeface="Lucida Sans Unicode" pitchFamily="34" charset="0"/>
              </a:rPr>
              <a:t> there is more than one cluster</a:t>
            </a:r>
          </a:p>
          <a:p>
            <a:pPr marL="571500" indent="-571500">
              <a:lnSpc>
                <a:spcPct val="80000"/>
              </a:lnSpc>
              <a:buFontTx/>
              <a:buAutoNum type="arabicPeriod"/>
            </a:pPr>
            <a:r>
              <a:rPr lang="en-US" sz="1800">
                <a:latin typeface="Lucida Sans Unicode" pitchFamily="34" charset="0"/>
              </a:rPr>
              <a:t>      Find the two closest clusters </a:t>
            </a:r>
            <a:r>
              <a:rPr lang="en-US" sz="1800" i="1">
                <a:latin typeface="Lucida Sans Unicode" pitchFamily="34" charset="0"/>
              </a:rPr>
              <a:t>C</a:t>
            </a:r>
            <a:r>
              <a:rPr lang="en-US" sz="1800" i="1" baseline="-25000">
                <a:latin typeface="Lucida Sans Unicode" pitchFamily="34" charset="0"/>
              </a:rPr>
              <a:t>1</a:t>
            </a:r>
            <a:r>
              <a:rPr lang="en-US" sz="1800">
                <a:latin typeface="Lucida Sans Unicode" pitchFamily="34" charset="0"/>
              </a:rPr>
              <a:t> and </a:t>
            </a:r>
            <a:r>
              <a:rPr lang="en-US" sz="1800" i="1">
                <a:latin typeface="Lucida Sans Unicode" pitchFamily="34" charset="0"/>
              </a:rPr>
              <a:t>C</a:t>
            </a:r>
            <a:r>
              <a:rPr lang="en-US" sz="1800" i="1" baseline="-25000">
                <a:latin typeface="Lucida Sans Unicode" pitchFamily="34" charset="0"/>
              </a:rPr>
              <a:t>2</a:t>
            </a:r>
            <a:r>
              <a:rPr lang="en-US" sz="1800" baseline="-25000">
                <a:latin typeface="Lucida Sans Unicode" pitchFamily="34" charset="0"/>
              </a:rPr>
              <a:t> </a:t>
            </a:r>
            <a:endParaRPr lang="en-US" sz="1800">
              <a:latin typeface="Lucida Sans Unicode" pitchFamily="34" charset="0"/>
            </a:endParaRPr>
          </a:p>
          <a:p>
            <a:pPr marL="571500" indent="-571500">
              <a:lnSpc>
                <a:spcPct val="80000"/>
              </a:lnSpc>
              <a:buFontTx/>
              <a:buAutoNum type="arabicPeriod"/>
            </a:pPr>
            <a:r>
              <a:rPr lang="en-US" sz="1800">
                <a:latin typeface="Lucida Sans Unicode" pitchFamily="34" charset="0"/>
              </a:rPr>
              <a:t>      Merge </a:t>
            </a:r>
            <a:r>
              <a:rPr lang="en-US" sz="1800" i="1">
                <a:latin typeface="Lucida Sans Unicode" pitchFamily="34" charset="0"/>
              </a:rPr>
              <a:t>C</a:t>
            </a:r>
            <a:r>
              <a:rPr lang="en-US" sz="1800" i="1" baseline="-25000">
                <a:latin typeface="Lucida Sans Unicode" pitchFamily="34" charset="0"/>
              </a:rPr>
              <a:t>1</a:t>
            </a:r>
            <a:r>
              <a:rPr lang="en-US" sz="1800">
                <a:latin typeface="Lucida Sans Unicode" pitchFamily="34" charset="0"/>
              </a:rPr>
              <a:t> and </a:t>
            </a:r>
            <a:r>
              <a:rPr lang="en-US" sz="1800" i="1">
                <a:latin typeface="Lucida Sans Unicode" pitchFamily="34" charset="0"/>
              </a:rPr>
              <a:t>C</a:t>
            </a:r>
            <a:r>
              <a:rPr lang="en-US" sz="1800" i="1" baseline="-25000">
                <a:latin typeface="Lucida Sans Unicode" pitchFamily="34" charset="0"/>
              </a:rPr>
              <a:t>2</a:t>
            </a:r>
            <a:r>
              <a:rPr lang="en-US" sz="1800">
                <a:latin typeface="Lucida Sans Unicode" pitchFamily="34" charset="0"/>
              </a:rPr>
              <a:t> into new cluster </a:t>
            </a:r>
            <a:r>
              <a:rPr lang="en-US" sz="1800" i="1">
                <a:latin typeface="Lucida Sans Unicode" pitchFamily="34" charset="0"/>
              </a:rPr>
              <a:t>C</a:t>
            </a:r>
            <a:r>
              <a:rPr lang="en-US" sz="1800">
                <a:latin typeface="Lucida Sans Unicode" pitchFamily="34" charset="0"/>
              </a:rPr>
              <a:t> with </a:t>
            </a:r>
            <a:r>
              <a:rPr lang="en-US" sz="1800" i="1">
                <a:latin typeface="Lucida Sans Unicode" pitchFamily="34" charset="0"/>
              </a:rPr>
              <a:t>|C</a:t>
            </a:r>
            <a:r>
              <a:rPr lang="en-US" sz="1800" i="1" baseline="-25000">
                <a:latin typeface="Lucida Sans Unicode" pitchFamily="34" charset="0"/>
              </a:rPr>
              <a:t>1</a:t>
            </a:r>
            <a:r>
              <a:rPr lang="en-US" sz="1800" i="1">
                <a:latin typeface="Lucida Sans Unicode" pitchFamily="34" charset="0"/>
              </a:rPr>
              <a:t>|</a:t>
            </a:r>
            <a:r>
              <a:rPr lang="en-US" sz="1800">
                <a:latin typeface="Lucida Sans Unicode" pitchFamily="34" charset="0"/>
              </a:rPr>
              <a:t> +</a:t>
            </a:r>
            <a:r>
              <a:rPr lang="en-US" sz="1800" i="1">
                <a:latin typeface="Lucida Sans Unicode" pitchFamily="34" charset="0"/>
              </a:rPr>
              <a:t>|C</a:t>
            </a:r>
            <a:r>
              <a:rPr lang="en-US" sz="1800" i="1" baseline="-25000">
                <a:latin typeface="Lucida Sans Unicode" pitchFamily="34" charset="0"/>
              </a:rPr>
              <a:t>2</a:t>
            </a:r>
            <a:r>
              <a:rPr lang="en-US" sz="1800" i="1">
                <a:latin typeface="Lucida Sans Unicode" pitchFamily="34" charset="0"/>
              </a:rPr>
              <a:t>|</a:t>
            </a:r>
            <a:r>
              <a:rPr lang="en-US" sz="1800">
                <a:latin typeface="Lucida Sans Unicode" pitchFamily="34" charset="0"/>
              </a:rPr>
              <a:t> elements</a:t>
            </a:r>
          </a:p>
          <a:p>
            <a:pPr marL="571500" indent="-571500">
              <a:lnSpc>
                <a:spcPct val="80000"/>
              </a:lnSpc>
              <a:buFontTx/>
              <a:buAutoNum type="arabicPeriod"/>
            </a:pPr>
            <a:r>
              <a:rPr lang="en-US" sz="1800" b="1">
                <a:latin typeface="Lucida Sans Unicode" pitchFamily="34" charset="0"/>
              </a:rPr>
              <a:t>      Compute distance from </a:t>
            </a:r>
            <a:r>
              <a:rPr lang="en-US" sz="1800" b="1" i="1">
                <a:latin typeface="Lucida Sans Unicode" pitchFamily="34" charset="0"/>
              </a:rPr>
              <a:t>C</a:t>
            </a:r>
            <a:r>
              <a:rPr lang="en-US" sz="1800" b="1">
                <a:latin typeface="Lucida Sans Unicode" pitchFamily="34" charset="0"/>
              </a:rPr>
              <a:t> to all other clusters</a:t>
            </a:r>
          </a:p>
          <a:p>
            <a:pPr marL="571500" indent="-571500">
              <a:lnSpc>
                <a:spcPct val="80000"/>
              </a:lnSpc>
              <a:buFontTx/>
              <a:buAutoNum type="arabicPeriod"/>
            </a:pPr>
            <a:r>
              <a:rPr lang="en-US" sz="1800">
                <a:latin typeface="Lucida Sans Unicode" pitchFamily="34" charset="0"/>
              </a:rPr>
              <a:t>      Add a new vertex </a:t>
            </a:r>
            <a:r>
              <a:rPr lang="en-US" sz="1800" b="1" i="1">
                <a:latin typeface="Lucida Sans Unicode" pitchFamily="34" charset="0"/>
              </a:rPr>
              <a:t>C</a:t>
            </a:r>
            <a:r>
              <a:rPr lang="en-US" sz="1800">
                <a:latin typeface="Lucida Sans Unicode" pitchFamily="34" charset="0"/>
              </a:rPr>
              <a:t> to </a:t>
            </a:r>
            <a:r>
              <a:rPr lang="en-US" sz="1800" b="1" i="1">
                <a:latin typeface="Lucida Sans Unicode" pitchFamily="34" charset="0"/>
              </a:rPr>
              <a:t>T</a:t>
            </a:r>
            <a:r>
              <a:rPr lang="en-US" sz="1800">
                <a:latin typeface="Lucida Sans Unicode" pitchFamily="34" charset="0"/>
              </a:rPr>
              <a:t> and connect to vertices </a:t>
            </a:r>
            <a:r>
              <a:rPr lang="en-US" sz="1800" i="1">
                <a:latin typeface="Lucida Sans Unicode" pitchFamily="34" charset="0"/>
              </a:rPr>
              <a:t>C</a:t>
            </a:r>
            <a:r>
              <a:rPr lang="en-US" sz="1800" i="1" baseline="-25000">
                <a:latin typeface="Lucida Sans Unicode" pitchFamily="34" charset="0"/>
              </a:rPr>
              <a:t>1</a:t>
            </a:r>
            <a:r>
              <a:rPr lang="en-US" sz="1800">
                <a:latin typeface="Lucida Sans Unicode" pitchFamily="34" charset="0"/>
              </a:rPr>
              <a:t> and </a:t>
            </a:r>
            <a:r>
              <a:rPr lang="en-US" sz="1800" i="1">
                <a:latin typeface="Lucida Sans Unicode" pitchFamily="34" charset="0"/>
              </a:rPr>
              <a:t>C</a:t>
            </a:r>
            <a:r>
              <a:rPr lang="en-US" sz="1800" i="1" baseline="-25000">
                <a:latin typeface="Lucida Sans Unicode" pitchFamily="34" charset="0"/>
              </a:rPr>
              <a:t>2</a:t>
            </a:r>
            <a:endParaRPr lang="en-US" sz="1800" i="1">
              <a:latin typeface="Lucida Sans Unicode" pitchFamily="34" charset="0"/>
            </a:endParaRPr>
          </a:p>
          <a:p>
            <a:pPr marL="571500" indent="-571500">
              <a:lnSpc>
                <a:spcPct val="80000"/>
              </a:lnSpc>
              <a:buFontTx/>
              <a:buAutoNum type="arabicPeriod"/>
            </a:pPr>
            <a:r>
              <a:rPr lang="en-US" sz="1800">
                <a:latin typeface="Lucida Sans Unicode" pitchFamily="34" charset="0"/>
              </a:rPr>
              <a:t>      Remove rows and columns of </a:t>
            </a:r>
            <a:r>
              <a:rPr lang="en-US" sz="1800" b="1" i="1">
                <a:latin typeface="Lucida Sans Unicode" pitchFamily="34" charset="0"/>
              </a:rPr>
              <a:t>d</a:t>
            </a:r>
            <a:r>
              <a:rPr lang="en-US" sz="1800">
                <a:latin typeface="Lucida Sans Unicode" pitchFamily="34" charset="0"/>
              </a:rPr>
              <a:t> corresponding to </a:t>
            </a:r>
            <a:r>
              <a:rPr lang="en-US" sz="1800" i="1">
                <a:latin typeface="Lucida Sans Unicode" pitchFamily="34" charset="0"/>
              </a:rPr>
              <a:t>C</a:t>
            </a:r>
            <a:r>
              <a:rPr lang="en-US" sz="1800" i="1" baseline="-25000">
                <a:latin typeface="Lucida Sans Unicode" pitchFamily="34" charset="0"/>
              </a:rPr>
              <a:t>1</a:t>
            </a:r>
            <a:r>
              <a:rPr lang="en-US" sz="1800">
                <a:latin typeface="Lucida Sans Unicode" pitchFamily="34" charset="0"/>
              </a:rPr>
              <a:t> and </a:t>
            </a:r>
            <a:r>
              <a:rPr lang="en-US" sz="1800" i="1">
                <a:latin typeface="Lucida Sans Unicode" pitchFamily="34" charset="0"/>
              </a:rPr>
              <a:t>C</a:t>
            </a:r>
            <a:r>
              <a:rPr lang="en-US" sz="1800" i="1" baseline="-25000">
                <a:latin typeface="Lucida Sans Unicode" pitchFamily="34" charset="0"/>
              </a:rPr>
              <a:t>2</a:t>
            </a:r>
            <a:endParaRPr lang="en-US" sz="1800" i="1">
              <a:latin typeface="Lucida Sans Unicode" pitchFamily="34" charset="0"/>
            </a:endParaRPr>
          </a:p>
          <a:p>
            <a:pPr marL="571500" indent="-571500">
              <a:lnSpc>
                <a:spcPct val="80000"/>
              </a:lnSpc>
              <a:buFontTx/>
              <a:buAutoNum type="arabicPeriod"/>
            </a:pPr>
            <a:r>
              <a:rPr lang="en-US" sz="1800">
                <a:latin typeface="Lucida Sans Unicode" pitchFamily="34" charset="0"/>
              </a:rPr>
              <a:t>      Add a row and column to </a:t>
            </a:r>
            <a:r>
              <a:rPr lang="en-US" sz="1800" b="1" i="1">
                <a:latin typeface="Lucida Sans Unicode" pitchFamily="34" charset="0"/>
              </a:rPr>
              <a:t>d</a:t>
            </a:r>
            <a:r>
              <a:rPr lang="en-US" sz="1800">
                <a:latin typeface="Lucida Sans Unicode" pitchFamily="34" charset="0"/>
              </a:rPr>
              <a:t>  corrsponding to the new cluster </a:t>
            </a:r>
            <a:r>
              <a:rPr lang="en-US" sz="1800" b="1" i="1">
                <a:latin typeface="Lucida Sans Unicode" pitchFamily="34" charset="0"/>
              </a:rPr>
              <a:t>C</a:t>
            </a:r>
          </a:p>
          <a:p>
            <a:pPr marL="571500" indent="-571500">
              <a:lnSpc>
                <a:spcPct val="80000"/>
              </a:lnSpc>
              <a:buFontTx/>
              <a:buAutoNum type="arabicPeriod"/>
            </a:pPr>
            <a:r>
              <a:rPr lang="en-US" sz="1800" b="1">
                <a:latin typeface="Lucida Sans Unicode" pitchFamily="34" charset="0"/>
              </a:rPr>
              <a:t>   </a:t>
            </a:r>
            <a:r>
              <a:rPr lang="en-US" sz="1800">
                <a:latin typeface="Lucida Sans Unicode" pitchFamily="34" charset="0"/>
              </a:rPr>
              <a:t>return </a:t>
            </a:r>
            <a:r>
              <a:rPr lang="en-US" sz="1800" b="1" i="1">
                <a:latin typeface="Lucida Sans Unicode" pitchFamily="34" charset="0"/>
              </a:rPr>
              <a:t>T</a:t>
            </a:r>
            <a:endParaRPr lang="en-US" sz="1800" b="1">
              <a:latin typeface="Lucida Sans Unicode" pitchFamily="34" charset="0"/>
            </a:endParaRPr>
          </a:p>
        </p:txBody>
      </p:sp>
      <p:sp>
        <p:nvSpPr>
          <p:cNvPr id="107524" name="Text Box 4"/>
          <p:cNvSpPr txBox="1">
            <a:spLocks noChangeArrowheads="1"/>
          </p:cNvSpPr>
          <p:nvPr/>
        </p:nvSpPr>
        <p:spPr bwMode="auto">
          <a:xfrm>
            <a:off x="533400" y="5038725"/>
            <a:ext cx="8229600" cy="67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lvl="2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</a:pPr>
            <a:r>
              <a:rPr lang="en-US"/>
              <a:t>The algorithm takes a </a:t>
            </a:r>
            <a:r>
              <a:rPr lang="en-US" i="1"/>
              <a:t>n</a:t>
            </a:r>
            <a:r>
              <a:rPr lang="en-US" sz="1800"/>
              <a:t>x</a:t>
            </a:r>
            <a:r>
              <a:rPr lang="en-US" i="1"/>
              <a:t>n</a:t>
            </a:r>
            <a:r>
              <a:rPr lang="en-US"/>
              <a:t> distance matrix </a:t>
            </a:r>
            <a:r>
              <a:rPr lang="en-US" b="1" i="1"/>
              <a:t>d</a:t>
            </a:r>
            <a:r>
              <a:rPr lang="en-US"/>
              <a:t> of pairwise distances between points as an input.</a:t>
            </a:r>
            <a:endParaRPr lang="en-US" b="1" i="1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1CA2D-48F6-4BE8-8DCD-B7F1C6B83245}" type="slidenum">
              <a:rPr lang="en-US" altLang="en-US" smtClean="0"/>
              <a:pPr/>
              <a:t>18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Hierarchical Clustering Algorithm</a:t>
            </a:r>
          </a:p>
        </p:txBody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534400" cy="4530725"/>
          </a:xfrm>
        </p:spPr>
        <p:txBody>
          <a:bodyPr/>
          <a:lstStyle/>
          <a:p>
            <a:pPr marL="571500" indent="-571500">
              <a:lnSpc>
                <a:spcPct val="80000"/>
              </a:lnSpc>
              <a:buFontTx/>
              <a:buAutoNum type="arabicPeriod"/>
            </a:pPr>
            <a:r>
              <a:rPr lang="en-US" sz="1800" u="sng">
                <a:latin typeface="Lucida Sans Unicode" pitchFamily="34" charset="0"/>
              </a:rPr>
              <a:t>Hierarchical Clustering (</a:t>
            </a:r>
            <a:r>
              <a:rPr lang="en-US" sz="1800" b="1" i="1" u="sng">
                <a:latin typeface="Lucida Sans Unicode" pitchFamily="34" charset="0"/>
              </a:rPr>
              <a:t>d</a:t>
            </a:r>
            <a:r>
              <a:rPr lang="en-US" sz="1800" b="1" u="sng">
                <a:latin typeface="Lucida Sans Unicode" pitchFamily="34" charset="0"/>
              </a:rPr>
              <a:t> </a:t>
            </a:r>
            <a:r>
              <a:rPr lang="en-US" sz="1800" u="sng">
                <a:latin typeface="Lucida Sans Unicode" pitchFamily="34" charset="0"/>
              </a:rPr>
              <a:t>, </a:t>
            </a:r>
            <a:r>
              <a:rPr lang="en-US" sz="1800" i="1" u="sng">
                <a:latin typeface="Lucida Sans Unicode" pitchFamily="34" charset="0"/>
              </a:rPr>
              <a:t>n</a:t>
            </a:r>
            <a:r>
              <a:rPr lang="en-US" sz="1800" u="sng">
                <a:latin typeface="Lucida Sans Unicode" pitchFamily="34" charset="0"/>
              </a:rPr>
              <a:t>)</a:t>
            </a:r>
          </a:p>
          <a:p>
            <a:pPr marL="571500" indent="-571500">
              <a:lnSpc>
                <a:spcPct val="80000"/>
              </a:lnSpc>
              <a:buFontTx/>
              <a:buAutoNum type="arabicPeriod"/>
            </a:pPr>
            <a:r>
              <a:rPr lang="en-US" sz="1800">
                <a:latin typeface="Lucida Sans Unicode" pitchFamily="34" charset="0"/>
              </a:rPr>
              <a:t>   Form </a:t>
            </a:r>
            <a:r>
              <a:rPr lang="en-US" sz="1800" b="1" i="1">
                <a:latin typeface="Lucida Sans Unicode" pitchFamily="34" charset="0"/>
              </a:rPr>
              <a:t>n</a:t>
            </a:r>
            <a:r>
              <a:rPr lang="en-US" sz="1800">
                <a:latin typeface="Lucida Sans Unicode" pitchFamily="34" charset="0"/>
              </a:rPr>
              <a:t> clusters each with one element</a:t>
            </a:r>
          </a:p>
          <a:p>
            <a:pPr marL="571500" indent="-571500">
              <a:lnSpc>
                <a:spcPct val="80000"/>
              </a:lnSpc>
              <a:buFontTx/>
              <a:buAutoNum type="arabicPeriod"/>
            </a:pPr>
            <a:r>
              <a:rPr lang="en-US" sz="1800">
                <a:latin typeface="Lucida Sans Unicode" pitchFamily="34" charset="0"/>
              </a:rPr>
              <a:t>   Construct a graph </a:t>
            </a:r>
            <a:r>
              <a:rPr lang="en-US" sz="1800" b="1" i="1">
                <a:latin typeface="Lucida Sans Unicode" pitchFamily="34" charset="0"/>
              </a:rPr>
              <a:t>T</a:t>
            </a:r>
            <a:r>
              <a:rPr lang="en-US" sz="1800">
                <a:latin typeface="Lucida Sans Unicode" pitchFamily="34" charset="0"/>
              </a:rPr>
              <a:t>  by assigning one vertex to each cluster</a:t>
            </a:r>
          </a:p>
          <a:p>
            <a:pPr marL="571500" indent="-571500">
              <a:lnSpc>
                <a:spcPct val="80000"/>
              </a:lnSpc>
              <a:buFontTx/>
              <a:buAutoNum type="arabicPeriod"/>
            </a:pPr>
            <a:r>
              <a:rPr lang="en-US" sz="1800" b="1">
                <a:latin typeface="Lucida Sans Unicode" pitchFamily="34" charset="0"/>
              </a:rPr>
              <a:t>   while</a:t>
            </a:r>
            <a:r>
              <a:rPr lang="en-US" sz="1800">
                <a:latin typeface="Lucida Sans Unicode" pitchFamily="34" charset="0"/>
              </a:rPr>
              <a:t> there is more than one cluster</a:t>
            </a:r>
          </a:p>
          <a:p>
            <a:pPr marL="571500" indent="-571500">
              <a:lnSpc>
                <a:spcPct val="80000"/>
              </a:lnSpc>
              <a:buFontTx/>
              <a:buAutoNum type="arabicPeriod"/>
            </a:pPr>
            <a:r>
              <a:rPr lang="en-US" sz="1800">
                <a:latin typeface="Lucida Sans Unicode" pitchFamily="34" charset="0"/>
              </a:rPr>
              <a:t>      Find the two closest clusters </a:t>
            </a:r>
            <a:r>
              <a:rPr lang="en-US" sz="1800" i="1">
                <a:latin typeface="Lucida Sans Unicode" pitchFamily="34" charset="0"/>
              </a:rPr>
              <a:t>C</a:t>
            </a:r>
            <a:r>
              <a:rPr lang="en-US" sz="1800" i="1" baseline="-25000">
                <a:latin typeface="Lucida Sans Unicode" pitchFamily="34" charset="0"/>
              </a:rPr>
              <a:t>1</a:t>
            </a:r>
            <a:r>
              <a:rPr lang="en-US" sz="1800">
                <a:latin typeface="Lucida Sans Unicode" pitchFamily="34" charset="0"/>
              </a:rPr>
              <a:t> and </a:t>
            </a:r>
            <a:r>
              <a:rPr lang="en-US" sz="1800" i="1">
                <a:latin typeface="Lucida Sans Unicode" pitchFamily="34" charset="0"/>
              </a:rPr>
              <a:t>C</a:t>
            </a:r>
            <a:r>
              <a:rPr lang="en-US" sz="1800" i="1" baseline="-25000">
                <a:latin typeface="Lucida Sans Unicode" pitchFamily="34" charset="0"/>
              </a:rPr>
              <a:t>2</a:t>
            </a:r>
            <a:r>
              <a:rPr lang="en-US" sz="1800" baseline="-25000">
                <a:latin typeface="Lucida Sans Unicode" pitchFamily="34" charset="0"/>
              </a:rPr>
              <a:t> </a:t>
            </a:r>
            <a:endParaRPr lang="en-US" sz="1800">
              <a:latin typeface="Lucida Sans Unicode" pitchFamily="34" charset="0"/>
            </a:endParaRPr>
          </a:p>
          <a:p>
            <a:pPr marL="571500" indent="-571500">
              <a:lnSpc>
                <a:spcPct val="80000"/>
              </a:lnSpc>
              <a:buFontTx/>
              <a:buAutoNum type="arabicPeriod"/>
            </a:pPr>
            <a:r>
              <a:rPr lang="en-US" sz="1800">
                <a:latin typeface="Lucida Sans Unicode" pitchFamily="34" charset="0"/>
              </a:rPr>
              <a:t>      Merge </a:t>
            </a:r>
            <a:r>
              <a:rPr lang="en-US" sz="1800" i="1">
                <a:latin typeface="Lucida Sans Unicode" pitchFamily="34" charset="0"/>
              </a:rPr>
              <a:t>C</a:t>
            </a:r>
            <a:r>
              <a:rPr lang="en-US" sz="1800" i="1" baseline="-25000">
                <a:latin typeface="Lucida Sans Unicode" pitchFamily="34" charset="0"/>
              </a:rPr>
              <a:t>1</a:t>
            </a:r>
            <a:r>
              <a:rPr lang="en-US" sz="1800">
                <a:latin typeface="Lucida Sans Unicode" pitchFamily="34" charset="0"/>
              </a:rPr>
              <a:t> and </a:t>
            </a:r>
            <a:r>
              <a:rPr lang="en-US" sz="1800" i="1">
                <a:latin typeface="Lucida Sans Unicode" pitchFamily="34" charset="0"/>
              </a:rPr>
              <a:t>C</a:t>
            </a:r>
            <a:r>
              <a:rPr lang="en-US" sz="1800" i="1" baseline="-25000">
                <a:latin typeface="Lucida Sans Unicode" pitchFamily="34" charset="0"/>
              </a:rPr>
              <a:t>2</a:t>
            </a:r>
            <a:r>
              <a:rPr lang="en-US" sz="1800">
                <a:latin typeface="Lucida Sans Unicode" pitchFamily="34" charset="0"/>
              </a:rPr>
              <a:t> into new cluster </a:t>
            </a:r>
            <a:r>
              <a:rPr lang="en-US" sz="1800" i="1">
                <a:latin typeface="Lucida Sans Unicode" pitchFamily="34" charset="0"/>
              </a:rPr>
              <a:t>C</a:t>
            </a:r>
            <a:r>
              <a:rPr lang="en-US" sz="1800">
                <a:latin typeface="Lucida Sans Unicode" pitchFamily="34" charset="0"/>
              </a:rPr>
              <a:t> with </a:t>
            </a:r>
            <a:r>
              <a:rPr lang="en-US" sz="1800" i="1">
                <a:latin typeface="Lucida Sans Unicode" pitchFamily="34" charset="0"/>
              </a:rPr>
              <a:t>|C</a:t>
            </a:r>
            <a:r>
              <a:rPr lang="en-US" sz="1800" i="1" baseline="-25000">
                <a:latin typeface="Lucida Sans Unicode" pitchFamily="34" charset="0"/>
              </a:rPr>
              <a:t>1</a:t>
            </a:r>
            <a:r>
              <a:rPr lang="en-US" sz="1800" i="1">
                <a:latin typeface="Lucida Sans Unicode" pitchFamily="34" charset="0"/>
              </a:rPr>
              <a:t>|</a:t>
            </a:r>
            <a:r>
              <a:rPr lang="en-US" sz="1800">
                <a:latin typeface="Lucida Sans Unicode" pitchFamily="34" charset="0"/>
              </a:rPr>
              <a:t> +</a:t>
            </a:r>
            <a:r>
              <a:rPr lang="en-US" sz="1800" i="1">
                <a:latin typeface="Lucida Sans Unicode" pitchFamily="34" charset="0"/>
              </a:rPr>
              <a:t>|C</a:t>
            </a:r>
            <a:r>
              <a:rPr lang="en-US" sz="1800" i="1" baseline="-25000">
                <a:latin typeface="Lucida Sans Unicode" pitchFamily="34" charset="0"/>
              </a:rPr>
              <a:t>2</a:t>
            </a:r>
            <a:r>
              <a:rPr lang="en-US" sz="1800" i="1">
                <a:latin typeface="Lucida Sans Unicode" pitchFamily="34" charset="0"/>
              </a:rPr>
              <a:t>|</a:t>
            </a:r>
            <a:r>
              <a:rPr lang="en-US" sz="1800">
                <a:latin typeface="Lucida Sans Unicode" pitchFamily="34" charset="0"/>
              </a:rPr>
              <a:t> elements</a:t>
            </a:r>
          </a:p>
          <a:p>
            <a:pPr marL="571500" indent="-571500">
              <a:lnSpc>
                <a:spcPct val="80000"/>
              </a:lnSpc>
              <a:buFontTx/>
              <a:buAutoNum type="arabicPeriod"/>
            </a:pPr>
            <a:r>
              <a:rPr lang="en-US" sz="1800" b="1">
                <a:latin typeface="Lucida Sans Unicode" pitchFamily="34" charset="0"/>
              </a:rPr>
              <a:t>      </a:t>
            </a:r>
            <a:r>
              <a:rPr lang="en-US" sz="1800" b="1">
                <a:solidFill>
                  <a:srgbClr val="FF0000"/>
                </a:solidFill>
                <a:latin typeface="Lucida Sans Unicode" pitchFamily="34" charset="0"/>
              </a:rPr>
              <a:t>Compute distance from </a:t>
            </a:r>
            <a:r>
              <a:rPr lang="en-US" sz="1800" b="1" i="1">
                <a:solidFill>
                  <a:srgbClr val="FF0000"/>
                </a:solidFill>
                <a:latin typeface="Lucida Sans Unicode" pitchFamily="34" charset="0"/>
              </a:rPr>
              <a:t>C</a:t>
            </a:r>
            <a:r>
              <a:rPr lang="en-US" sz="1800" b="1">
                <a:solidFill>
                  <a:srgbClr val="FF0000"/>
                </a:solidFill>
                <a:latin typeface="Lucida Sans Unicode" pitchFamily="34" charset="0"/>
              </a:rPr>
              <a:t> to all other clusters</a:t>
            </a:r>
          </a:p>
          <a:p>
            <a:pPr marL="571500" indent="-571500">
              <a:lnSpc>
                <a:spcPct val="80000"/>
              </a:lnSpc>
              <a:buFontTx/>
              <a:buAutoNum type="arabicPeriod"/>
            </a:pPr>
            <a:r>
              <a:rPr lang="en-US" sz="1800">
                <a:latin typeface="Lucida Sans Unicode" pitchFamily="34" charset="0"/>
              </a:rPr>
              <a:t>      Add a new vertex </a:t>
            </a:r>
            <a:r>
              <a:rPr lang="en-US" sz="1800" b="1" i="1">
                <a:latin typeface="Lucida Sans Unicode" pitchFamily="34" charset="0"/>
              </a:rPr>
              <a:t>C</a:t>
            </a:r>
            <a:r>
              <a:rPr lang="en-US" sz="1800">
                <a:latin typeface="Lucida Sans Unicode" pitchFamily="34" charset="0"/>
              </a:rPr>
              <a:t> to </a:t>
            </a:r>
            <a:r>
              <a:rPr lang="en-US" sz="1800" b="1" i="1">
                <a:latin typeface="Lucida Sans Unicode" pitchFamily="34" charset="0"/>
              </a:rPr>
              <a:t>T</a:t>
            </a:r>
            <a:r>
              <a:rPr lang="en-US" sz="1800">
                <a:latin typeface="Lucida Sans Unicode" pitchFamily="34" charset="0"/>
              </a:rPr>
              <a:t> and connect to vertices </a:t>
            </a:r>
            <a:r>
              <a:rPr lang="en-US" sz="1800" i="1">
                <a:latin typeface="Lucida Sans Unicode" pitchFamily="34" charset="0"/>
              </a:rPr>
              <a:t>C</a:t>
            </a:r>
            <a:r>
              <a:rPr lang="en-US" sz="1800" i="1" baseline="-25000">
                <a:latin typeface="Lucida Sans Unicode" pitchFamily="34" charset="0"/>
              </a:rPr>
              <a:t>1</a:t>
            </a:r>
            <a:r>
              <a:rPr lang="en-US" sz="1800">
                <a:latin typeface="Lucida Sans Unicode" pitchFamily="34" charset="0"/>
              </a:rPr>
              <a:t> and </a:t>
            </a:r>
            <a:r>
              <a:rPr lang="en-US" sz="1800" i="1">
                <a:latin typeface="Lucida Sans Unicode" pitchFamily="34" charset="0"/>
              </a:rPr>
              <a:t>C</a:t>
            </a:r>
            <a:r>
              <a:rPr lang="en-US" sz="1800" i="1" baseline="-25000">
                <a:latin typeface="Lucida Sans Unicode" pitchFamily="34" charset="0"/>
              </a:rPr>
              <a:t>2</a:t>
            </a:r>
            <a:endParaRPr lang="en-US" sz="1800" i="1">
              <a:latin typeface="Lucida Sans Unicode" pitchFamily="34" charset="0"/>
            </a:endParaRPr>
          </a:p>
          <a:p>
            <a:pPr marL="571500" indent="-571500">
              <a:lnSpc>
                <a:spcPct val="80000"/>
              </a:lnSpc>
              <a:buFontTx/>
              <a:buAutoNum type="arabicPeriod"/>
            </a:pPr>
            <a:r>
              <a:rPr lang="en-US" sz="1800">
                <a:latin typeface="Lucida Sans Unicode" pitchFamily="34" charset="0"/>
              </a:rPr>
              <a:t>      Remove rows and columns of </a:t>
            </a:r>
            <a:r>
              <a:rPr lang="en-US" sz="1800" b="1" i="1">
                <a:latin typeface="Lucida Sans Unicode" pitchFamily="34" charset="0"/>
              </a:rPr>
              <a:t>d</a:t>
            </a:r>
            <a:r>
              <a:rPr lang="en-US" sz="1800">
                <a:latin typeface="Lucida Sans Unicode" pitchFamily="34" charset="0"/>
              </a:rPr>
              <a:t> corresponding to </a:t>
            </a:r>
            <a:r>
              <a:rPr lang="en-US" sz="1800" i="1">
                <a:latin typeface="Lucida Sans Unicode" pitchFamily="34" charset="0"/>
              </a:rPr>
              <a:t>C</a:t>
            </a:r>
            <a:r>
              <a:rPr lang="en-US" sz="1800" i="1" baseline="-25000">
                <a:latin typeface="Lucida Sans Unicode" pitchFamily="34" charset="0"/>
              </a:rPr>
              <a:t>1</a:t>
            </a:r>
            <a:r>
              <a:rPr lang="en-US" sz="1800">
                <a:latin typeface="Lucida Sans Unicode" pitchFamily="34" charset="0"/>
              </a:rPr>
              <a:t> and </a:t>
            </a:r>
            <a:r>
              <a:rPr lang="en-US" sz="1800" i="1">
                <a:latin typeface="Lucida Sans Unicode" pitchFamily="34" charset="0"/>
              </a:rPr>
              <a:t>C</a:t>
            </a:r>
            <a:r>
              <a:rPr lang="en-US" sz="1800" i="1" baseline="-25000">
                <a:latin typeface="Lucida Sans Unicode" pitchFamily="34" charset="0"/>
              </a:rPr>
              <a:t>2</a:t>
            </a:r>
            <a:endParaRPr lang="en-US" sz="1800" i="1">
              <a:latin typeface="Lucida Sans Unicode" pitchFamily="34" charset="0"/>
            </a:endParaRPr>
          </a:p>
          <a:p>
            <a:pPr marL="571500" indent="-571500">
              <a:lnSpc>
                <a:spcPct val="80000"/>
              </a:lnSpc>
              <a:buFontTx/>
              <a:buAutoNum type="arabicPeriod"/>
            </a:pPr>
            <a:r>
              <a:rPr lang="en-US" sz="1800">
                <a:latin typeface="Lucida Sans Unicode" pitchFamily="34" charset="0"/>
              </a:rPr>
              <a:t>      Add a row and column to </a:t>
            </a:r>
            <a:r>
              <a:rPr lang="en-US" sz="1800" b="1" i="1">
                <a:latin typeface="Lucida Sans Unicode" pitchFamily="34" charset="0"/>
              </a:rPr>
              <a:t>d</a:t>
            </a:r>
            <a:r>
              <a:rPr lang="en-US" sz="1800">
                <a:latin typeface="Lucida Sans Unicode" pitchFamily="34" charset="0"/>
              </a:rPr>
              <a:t>  corrsponding to the new cluster </a:t>
            </a:r>
            <a:r>
              <a:rPr lang="en-US" sz="1800" b="1" i="1">
                <a:latin typeface="Lucida Sans Unicode" pitchFamily="34" charset="0"/>
              </a:rPr>
              <a:t>C</a:t>
            </a:r>
          </a:p>
          <a:p>
            <a:pPr marL="571500" indent="-571500">
              <a:lnSpc>
                <a:spcPct val="80000"/>
              </a:lnSpc>
              <a:buFontTx/>
              <a:buAutoNum type="arabicPeriod"/>
            </a:pPr>
            <a:r>
              <a:rPr lang="en-US" sz="1800" b="1">
                <a:latin typeface="Lucida Sans Unicode" pitchFamily="34" charset="0"/>
              </a:rPr>
              <a:t>   </a:t>
            </a:r>
            <a:r>
              <a:rPr lang="en-US" sz="1800">
                <a:latin typeface="Lucida Sans Unicode" pitchFamily="34" charset="0"/>
              </a:rPr>
              <a:t>return </a:t>
            </a:r>
            <a:r>
              <a:rPr lang="en-US" sz="1800" b="1" i="1">
                <a:latin typeface="Lucida Sans Unicode" pitchFamily="34" charset="0"/>
              </a:rPr>
              <a:t>T</a:t>
            </a:r>
          </a:p>
          <a:p>
            <a:pPr marL="571500" indent="-571500">
              <a:lnSpc>
                <a:spcPct val="80000"/>
              </a:lnSpc>
              <a:buFontTx/>
              <a:buAutoNum type="arabicPeriod"/>
            </a:pPr>
            <a:endParaRPr lang="en-US" sz="1800" b="1" i="1">
              <a:latin typeface="Lucida Sans Unicode" pitchFamily="34" charset="0"/>
            </a:endParaRPr>
          </a:p>
          <a:p>
            <a:pPr marL="571500" indent="-571500">
              <a:lnSpc>
                <a:spcPct val="80000"/>
              </a:lnSpc>
              <a:buFontTx/>
              <a:buAutoNum type="arabicPeriod"/>
            </a:pPr>
            <a:endParaRPr lang="en-US" sz="1800" b="1" i="1">
              <a:latin typeface="Lucida Sans Unicode" pitchFamily="34" charset="0"/>
            </a:endParaRPr>
          </a:p>
          <a:p>
            <a:pPr marL="571500" indent="-571500">
              <a:lnSpc>
                <a:spcPct val="80000"/>
              </a:lnSpc>
              <a:buFontTx/>
              <a:buNone/>
            </a:pPr>
            <a:r>
              <a:rPr lang="en-US" sz="1600" b="1">
                <a:solidFill>
                  <a:srgbClr val="FF0000"/>
                </a:solidFill>
              </a:rPr>
              <a:t>Different ways to define distances between clusters may lead to different clusterings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1CA2D-48F6-4BE8-8DCD-B7F1C6B83245}" type="slidenum">
              <a:rPr lang="en-US" altLang="en-US" smtClean="0"/>
              <a:pPr/>
              <a:t>19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Proposed Changes</a:t>
            </a:r>
          </a:p>
        </p:txBody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000"/>
              <a:t>Microarrays – very poor intro – can we find better slides in BIO section?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1CA2D-48F6-4BE8-8DCD-B7F1C6B83245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534400" cy="884238"/>
          </a:xfrm>
        </p:spPr>
        <p:txBody>
          <a:bodyPr/>
          <a:lstStyle/>
          <a:p>
            <a:r>
              <a:rPr lang="en-US" sz="2800"/>
              <a:t>Hierarchical Clustering: Recomputing Distances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95400"/>
            <a:ext cx="8763000" cy="4530725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endParaRPr lang="en-US" sz="1900"/>
          </a:p>
          <a:p>
            <a:pPr>
              <a:lnSpc>
                <a:spcPct val="80000"/>
              </a:lnSpc>
            </a:pPr>
            <a:r>
              <a:rPr lang="en-US" sz="1900"/>
              <a:t>                 </a:t>
            </a:r>
            <a:r>
              <a:rPr lang="en-US" sz="2600" i="1"/>
              <a:t>d</a:t>
            </a:r>
            <a:r>
              <a:rPr lang="en-US" sz="2600" i="1" baseline="-25000"/>
              <a:t>min</a:t>
            </a:r>
            <a:r>
              <a:rPr lang="en-US" sz="2600"/>
              <a:t>(</a:t>
            </a:r>
            <a:r>
              <a:rPr lang="en-US" sz="2600" i="1"/>
              <a:t>C</a:t>
            </a:r>
            <a:r>
              <a:rPr lang="en-US" sz="2600"/>
              <a:t>, </a:t>
            </a:r>
            <a:r>
              <a:rPr lang="en-US" sz="2600" i="1"/>
              <a:t>C</a:t>
            </a:r>
            <a:r>
              <a:rPr lang="en-US" sz="2600" i="1" baseline="30000"/>
              <a:t>*</a:t>
            </a:r>
            <a:r>
              <a:rPr lang="en-US" sz="2600"/>
              <a:t>) =  min  </a:t>
            </a:r>
            <a:r>
              <a:rPr lang="en-US" sz="2600" i="1"/>
              <a:t>d(x,y)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600"/>
              <a:t>               </a:t>
            </a:r>
            <a:r>
              <a:rPr lang="en-US" sz="2600" i="1"/>
              <a:t>for all elements x in C  and y in C</a:t>
            </a:r>
            <a:r>
              <a:rPr lang="en-US" sz="2600" i="1" baseline="30000"/>
              <a:t>*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2600" i="1"/>
          </a:p>
          <a:p>
            <a:pPr lvl="1">
              <a:lnSpc>
                <a:spcPct val="80000"/>
              </a:lnSpc>
            </a:pPr>
            <a:r>
              <a:rPr lang="en-US"/>
              <a:t>Distance between two clusters is the </a:t>
            </a:r>
            <a:r>
              <a:rPr lang="en-US" b="1"/>
              <a:t>smallest</a:t>
            </a:r>
            <a:r>
              <a:rPr lang="en-US"/>
              <a:t> distance between any pair of their elements</a:t>
            </a:r>
          </a:p>
          <a:p>
            <a:pPr lvl="1">
              <a:lnSpc>
                <a:spcPct val="80000"/>
              </a:lnSpc>
              <a:buFontTx/>
              <a:buNone/>
            </a:pPr>
            <a:endParaRPr lang="en-US"/>
          </a:p>
          <a:p>
            <a:pPr>
              <a:lnSpc>
                <a:spcPct val="80000"/>
              </a:lnSpc>
            </a:pPr>
            <a:r>
              <a:rPr lang="en-US" sz="2600"/>
              <a:t>               </a:t>
            </a:r>
            <a:r>
              <a:rPr lang="en-US" sz="2600" i="1"/>
              <a:t>d</a:t>
            </a:r>
            <a:r>
              <a:rPr lang="en-US" sz="2600" i="1" baseline="-25000"/>
              <a:t>avg</a:t>
            </a:r>
            <a:r>
              <a:rPr lang="en-US" sz="2600"/>
              <a:t>(</a:t>
            </a:r>
            <a:r>
              <a:rPr lang="en-US" sz="2600" i="1"/>
              <a:t>C</a:t>
            </a:r>
            <a:r>
              <a:rPr lang="en-US" sz="2600"/>
              <a:t>, </a:t>
            </a:r>
            <a:r>
              <a:rPr lang="en-US" sz="2600" i="1"/>
              <a:t>C</a:t>
            </a:r>
            <a:r>
              <a:rPr lang="en-US" sz="2600" i="1" baseline="30000"/>
              <a:t>*</a:t>
            </a:r>
            <a:r>
              <a:rPr lang="en-US" sz="2600"/>
              <a:t>) = (1 / </a:t>
            </a:r>
            <a:r>
              <a:rPr lang="en-US" sz="2600" i="1"/>
              <a:t>|C</a:t>
            </a:r>
            <a:r>
              <a:rPr lang="en-US" sz="2600" i="1" baseline="30000"/>
              <a:t>*</a:t>
            </a:r>
            <a:r>
              <a:rPr lang="en-US" sz="2600" i="1"/>
              <a:t>||C|</a:t>
            </a:r>
            <a:r>
              <a:rPr lang="en-US" sz="2600"/>
              <a:t>) ∑ </a:t>
            </a:r>
            <a:r>
              <a:rPr lang="en-US" sz="2600" i="1"/>
              <a:t>d(x,y)</a:t>
            </a:r>
            <a:r>
              <a:rPr lang="en-US" sz="2600"/>
              <a:t>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600"/>
              <a:t>                  </a:t>
            </a:r>
            <a:r>
              <a:rPr lang="en-US" sz="2600" i="1"/>
              <a:t>for all elements x in C  and y in C</a:t>
            </a:r>
            <a:r>
              <a:rPr lang="en-US" sz="2600" i="1" baseline="30000"/>
              <a:t>*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2600" i="1"/>
          </a:p>
          <a:p>
            <a:pPr lvl="1">
              <a:lnSpc>
                <a:spcPct val="80000"/>
              </a:lnSpc>
            </a:pPr>
            <a:r>
              <a:rPr lang="en-US"/>
              <a:t>Distance between two clusters is the </a:t>
            </a:r>
            <a:r>
              <a:rPr lang="en-US" b="1"/>
              <a:t>average</a:t>
            </a:r>
            <a:r>
              <a:rPr lang="en-US"/>
              <a:t> distance between all pairs of their elements</a:t>
            </a:r>
          </a:p>
          <a:p>
            <a:pPr lvl="1">
              <a:lnSpc>
                <a:spcPct val="80000"/>
              </a:lnSpc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1CA2D-48F6-4BE8-8DCD-B7F1C6B83245}" type="slidenum">
              <a:rPr lang="en-US" altLang="en-US" smtClean="0"/>
              <a:pPr/>
              <a:t>20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Squared Error Distortion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8610600" cy="4525963"/>
          </a:xfrm>
        </p:spPr>
        <p:txBody>
          <a:bodyPr/>
          <a:lstStyle/>
          <a:p>
            <a:pPr marL="609600" indent="-609600">
              <a:lnSpc>
                <a:spcPct val="80000"/>
              </a:lnSpc>
            </a:pPr>
            <a:r>
              <a:rPr lang="en-US" sz="2000" dirty="0">
                <a:latin typeface="Times New Roman" pitchFamily="18" charset="0"/>
              </a:rPr>
              <a:t>Given a data point</a:t>
            </a:r>
            <a:r>
              <a:rPr lang="en-US" sz="2000" b="1" dirty="0">
                <a:latin typeface="Times New Roman" pitchFamily="18" charset="0"/>
              </a:rPr>
              <a:t> </a:t>
            </a:r>
            <a:r>
              <a:rPr lang="en-US" sz="2000" b="1" i="1" dirty="0">
                <a:latin typeface="Times New Roman" pitchFamily="18" charset="0"/>
              </a:rPr>
              <a:t>v</a:t>
            </a:r>
            <a:r>
              <a:rPr lang="en-US" sz="2000" dirty="0">
                <a:latin typeface="Times New Roman" pitchFamily="18" charset="0"/>
              </a:rPr>
              <a:t> and a set of points </a:t>
            </a:r>
            <a:r>
              <a:rPr lang="en-US" sz="2000" b="1" i="1" dirty="0">
                <a:latin typeface="Times New Roman" pitchFamily="18" charset="0"/>
              </a:rPr>
              <a:t>X</a:t>
            </a:r>
            <a:r>
              <a:rPr lang="en-US" sz="2000" dirty="0">
                <a:latin typeface="Times New Roman" pitchFamily="18" charset="0"/>
              </a:rPr>
              <a:t>, 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en-US" sz="2000" dirty="0">
                <a:latin typeface="Times New Roman" pitchFamily="18" charset="0"/>
              </a:rPr>
              <a:t>         define the </a:t>
            </a:r>
            <a:r>
              <a:rPr lang="en-US" sz="2000" b="1" dirty="0">
                <a:latin typeface="Times New Roman" pitchFamily="18" charset="0"/>
              </a:rPr>
              <a:t>distance</a:t>
            </a:r>
            <a:r>
              <a:rPr lang="en-US" sz="2000" dirty="0">
                <a:latin typeface="Times New Roman" pitchFamily="18" charset="0"/>
              </a:rPr>
              <a:t> from </a:t>
            </a:r>
            <a:r>
              <a:rPr lang="en-US" sz="2000" b="1" i="1" dirty="0">
                <a:latin typeface="Times New Roman" pitchFamily="18" charset="0"/>
              </a:rPr>
              <a:t>v</a:t>
            </a:r>
            <a:r>
              <a:rPr lang="en-US" sz="2000" dirty="0">
                <a:latin typeface="Times New Roman" pitchFamily="18" charset="0"/>
              </a:rPr>
              <a:t> to </a:t>
            </a:r>
            <a:r>
              <a:rPr lang="en-US" sz="2000" b="1" i="1" dirty="0">
                <a:latin typeface="Times New Roman" pitchFamily="18" charset="0"/>
              </a:rPr>
              <a:t>X</a:t>
            </a:r>
            <a:r>
              <a:rPr lang="en-US" sz="2000" dirty="0">
                <a:latin typeface="Times New Roman" pitchFamily="18" charset="0"/>
              </a:rPr>
              <a:t> </a:t>
            </a:r>
          </a:p>
          <a:p>
            <a:pPr marL="609600" indent="-609600">
              <a:lnSpc>
                <a:spcPct val="80000"/>
              </a:lnSpc>
            </a:pPr>
            <a:endParaRPr lang="en-US" sz="2000" dirty="0">
              <a:latin typeface="Times New Roman" pitchFamily="18" charset="0"/>
            </a:endParaRPr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en-US" sz="2000" dirty="0">
                <a:latin typeface="Times New Roman" pitchFamily="18" charset="0"/>
              </a:rPr>
              <a:t>                                        </a:t>
            </a:r>
            <a:r>
              <a:rPr lang="en-US" sz="2000" i="1" dirty="0">
                <a:latin typeface="Times New Roman" pitchFamily="18" charset="0"/>
              </a:rPr>
              <a:t>d</a:t>
            </a:r>
            <a:r>
              <a:rPr lang="en-US" sz="2000" dirty="0">
                <a:latin typeface="Times New Roman" pitchFamily="18" charset="0"/>
              </a:rPr>
              <a:t>(</a:t>
            </a:r>
            <a:r>
              <a:rPr lang="en-US" sz="2000" i="1" dirty="0">
                <a:latin typeface="Times New Roman" pitchFamily="18" charset="0"/>
              </a:rPr>
              <a:t>v, </a:t>
            </a:r>
            <a:r>
              <a:rPr lang="en-US" sz="2000" b="1" i="1" dirty="0">
                <a:latin typeface="Times New Roman" pitchFamily="18" charset="0"/>
              </a:rPr>
              <a:t>X</a:t>
            </a:r>
            <a:r>
              <a:rPr lang="en-US" sz="2000" dirty="0">
                <a:latin typeface="Times New Roman" pitchFamily="18" charset="0"/>
              </a:rPr>
              <a:t>) 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endParaRPr lang="en-US" sz="2000" dirty="0">
              <a:latin typeface="Times New Roman" pitchFamily="18" charset="0"/>
            </a:endParaRPr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en-US" sz="2000" dirty="0">
                <a:latin typeface="Times New Roman" pitchFamily="18" charset="0"/>
              </a:rPr>
              <a:t>          as the (</a:t>
            </a:r>
            <a:r>
              <a:rPr lang="en-US" sz="2000" dirty="0" err="1">
                <a:latin typeface="Times New Roman" pitchFamily="18" charset="0"/>
              </a:rPr>
              <a:t>Eucledian</a:t>
            </a:r>
            <a:r>
              <a:rPr lang="en-US" sz="2000" dirty="0">
                <a:latin typeface="Times New Roman" pitchFamily="18" charset="0"/>
              </a:rPr>
              <a:t>) distance from </a:t>
            </a:r>
            <a:r>
              <a:rPr lang="en-US" sz="2000" b="1" i="1" dirty="0">
                <a:latin typeface="Times New Roman" pitchFamily="18" charset="0"/>
              </a:rPr>
              <a:t>v</a:t>
            </a:r>
            <a:r>
              <a:rPr lang="en-US" sz="2000" dirty="0">
                <a:latin typeface="Times New Roman" pitchFamily="18" charset="0"/>
              </a:rPr>
              <a:t> to the </a:t>
            </a:r>
            <a:r>
              <a:rPr lang="en-US" sz="2000" b="1" i="1" dirty="0">
                <a:latin typeface="Times New Roman" pitchFamily="18" charset="0"/>
              </a:rPr>
              <a:t>closest </a:t>
            </a:r>
            <a:r>
              <a:rPr lang="en-US" sz="2000" dirty="0">
                <a:latin typeface="Times New Roman" pitchFamily="18" charset="0"/>
              </a:rPr>
              <a:t>point from</a:t>
            </a:r>
            <a:r>
              <a:rPr lang="en-US" sz="2000" b="1" i="1" dirty="0">
                <a:latin typeface="Times New Roman" pitchFamily="18" charset="0"/>
              </a:rPr>
              <a:t> X</a:t>
            </a:r>
            <a:r>
              <a:rPr lang="en-US" sz="2000" dirty="0">
                <a:latin typeface="Times New Roman" pitchFamily="18" charset="0"/>
              </a:rPr>
              <a:t>. 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endParaRPr lang="en-US" sz="2000" dirty="0">
              <a:latin typeface="Times New Roman" pitchFamily="18" charset="0"/>
            </a:endParaRPr>
          </a:p>
          <a:p>
            <a:pPr marL="609600" indent="-609600">
              <a:lnSpc>
                <a:spcPct val="80000"/>
              </a:lnSpc>
            </a:pPr>
            <a:r>
              <a:rPr lang="en-US" sz="2000" dirty="0">
                <a:latin typeface="Times New Roman" pitchFamily="18" charset="0"/>
              </a:rPr>
              <a:t>Given a set of </a:t>
            </a:r>
            <a:r>
              <a:rPr lang="en-US" sz="2000" i="1" dirty="0">
                <a:latin typeface="Times New Roman" pitchFamily="18" charset="0"/>
              </a:rPr>
              <a:t>n</a:t>
            </a:r>
            <a:r>
              <a:rPr lang="en-US" sz="2000" dirty="0">
                <a:latin typeface="Times New Roman" pitchFamily="18" charset="0"/>
              </a:rPr>
              <a:t> data points</a:t>
            </a:r>
            <a:r>
              <a:rPr lang="en-US" sz="2000" b="1" dirty="0">
                <a:latin typeface="Times New Roman" pitchFamily="18" charset="0"/>
              </a:rPr>
              <a:t> </a:t>
            </a:r>
            <a:r>
              <a:rPr lang="en-US" sz="2000" b="1" i="1" dirty="0">
                <a:latin typeface="Times New Roman" pitchFamily="18" charset="0"/>
              </a:rPr>
              <a:t>V</a:t>
            </a:r>
            <a:r>
              <a:rPr lang="en-US" sz="2000" i="1" dirty="0">
                <a:latin typeface="Times New Roman" pitchFamily="18" charset="0"/>
              </a:rPr>
              <a:t>={v</a:t>
            </a:r>
            <a:r>
              <a:rPr lang="en-US" sz="2000" i="1" baseline="-25000" dirty="0">
                <a:latin typeface="Times New Roman" pitchFamily="18" charset="0"/>
              </a:rPr>
              <a:t>1</a:t>
            </a:r>
            <a:r>
              <a:rPr lang="en-US" sz="2000" i="1" dirty="0">
                <a:latin typeface="Times New Roman" pitchFamily="18" charset="0"/>
              </a:rPr>
              <a:t>…</a:t>
            </a:r>
            <a:r>
              <a:rPr lang="en-US" sz="2000" i="1" dirty="0" err="1">
                <a:latin typeface="Times New Roman" pitchFamily="18" charset="0"/>
              </a:rPr>
              <a:t>v</a:t>
            </a:r>
            <a:r>
              <a:rPr lang="en-US" sz="2000" i="1" baseline="-25000" dirty="0" err="1">
                <a:latin typeface="Times New Roman" pitchFamily="18" charset="0"/>
              </a:rPr>
              <a:t>n</a:t>
            </a:r>
            <a:r>
              <a:rPr lang="en-US" sz="2000" i="1" dirty="0">
                <a:latin typeface="Times New Roman" pitchFamily="18" charset="0"/>
              </a:rPr>
              <a:t>}</a:t>
            </a:r>
            <a:r>
              <a:rPr lang="en-US" sz="2000" dirty="0">
                <a:latin typeface="Times New Roman" pitchFamily="18" charset="0"/>
              </a:rPr>
              <a:t> and a set of </a:t>
            </a:r>
            <a:r>
              <a:rPr lang="en-US" sz="2000" i="1" dirty="0">
                <a:latin typeface="Times New Roman" pitchFamily="18" charset="0"/>
              </a:rPr>
              <a:t>k</a:t>
            </a:r>
            <a:r>
              <a:rPr lang="en-US" sz="2000" dirty="0">
                <a:latin typeface="Times New Roman" pitchFamily="18" charset="0"/>
              </a:rPr>
              <a:t> points </a:t>
            </a:r>
            <a:r>
              <a:rPr lang="en-US" sz="2000" b="1" i="1" dirty="0">
                <a:latin typeface="Times New Roman" pitchFamily="18" charset="0"/>
              </a:rPr>
              <a:t>X</a:t>
            </a:r>
            <a:r>
              <a:rPr lang="en-US" sz="2000" dirty="0">
                <a:latin typeface="Times New Roman" pitchFamily="18" charset="0"/>
              </a:rPr>
              <a:t>, 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en-US" sz="2000" dirty="0">
                <a:latin typeface="Times New Roman" pitchFamily="18" charset="0"/>
              </a:rPr>
              <a:t>         define the </a:t>
            </a:r>
            <a:r>
              <a:rPr lang="en-US" sz="2000" b="1" dirty="0">
                <a:latin typeface="Times New Roman" pitchFamily="18" charset="0"/>
              </a:rPr>
              <a:t>Squared Error Distortion </a:t>
            </a:r>
          </a:p>
          <a:p>
            <a:pPr marL="990600" lvl="1" indent="-533400">
              <a:lnSpc>
                <a:spcPct val="80000"/>
              </a:lnSpc>
              <a:buFontTx/>
              <a:buNone/>
            </a:pPr>
            <a:endParaRPr lang="en-US" sz="2000" b="1" dirty="0">
              <a:latin typeface="Times New Roman" pitchFamily="18" charset="0"/>
            </a:endParaRPr>
          </a:p>
          <a:p>
            <a:pPr marL="990600" lvl="1" indent="-533400">
              <a:lnSpc>
                <a:spcPct val="80000"/>
              </a:lnSpc>
              <a:buFontTx/>
              <a:buNone/>
            </a:pPr>
            <a:r>
              <a:rPr lang="en-US" sz="2000" b="1" dirty="0">
                <a:latin typeface="Times New Roman" pitchFamily="18" charset="0"/>
              </a:rPr>
              <a:t>                     </a:t>
            </a:r>
            <a:r>
              <a:rPr lang="en-US" sz="2000" i="1" dirty="0">
                <a:latin typeface="Times New Roman" pitchFamily="18" charset="0"/>
              </a:rPr>
              <a:t>d</a:t>
            </a:r>
            <a:r>
              <a:rPr lang="en-US" sz="2000" dirty="0">
                <a:latin typeface="Times New Roman" pitchFamily="18" charset="0"/>
              </a:rPr>
              <a:t>(</a:t>
            </a:r>
            <a:r>
              <a:rPr lang="en-US" sz="2000" b="1" i="1" dirty="0">
                <a:latin typeface="Times New Roman" pitchFamily="18" charset="0"/>
              </a:rPr>
              <a:t>V</a:t>
            </a:r>
            <a:r>
              <a:rPr lang="en-US" sz="2000" i="1" dirty="0">
                <a:latin typeface="Times New Roman" pitchFamily="18" charset="0"/>
              </a:rPr>
              <a:t>,</a:t>
            </a:r>
            <a:r>
              <a:rPr lang="en-US" sz="2000" b="1" i="1" dirty="0">
                <a:latin typeface="Times New Roman" pitchFamily="18" charset="0"/>
              </a:rPr>
              <a:t>X</a:t>
            </a:r>
            <a:r>
              <a:rPr lang="en-US" sz="2000" dirty="0">
                <a:latin typeface="Times New Roman" pitchFamily="18" charset="0"/>
              </a:rPr>
              <a:t>) = ∑</a:t>
            </a:r>
            <a:r>
              <a:rPr lang="en-US" sz="2000" i="1" dirty="0">
                <a:latin typeface="Times New Roman" pitchFamily="18" charset="0"/>
              </a:rPr>
              <a:t>d</a:t>
            </a:r>
            <a:r>
              <a:rPr lang="en-US" sz="2000" dirty="0">
                <a:latin typeface="Times New Roman" pitchFamily="18" charset="0"/>
              </a:rPr>
              <a:t>(</a:t>
            </a:r>
            <a:r>
              <a:rPr lang="en-US" sz="2000" i="1" dirty="0">
                <a:latin typeface="Times New Roman" pitchFamily="18" charset="0"/>
              </a:rPr>
              <a:t>v</a:t>
            </a:r>
            <a:r>
              <a:rPr lang="en-US" sz="2000" i="1" baseline="-25000" dirty="0">
                <a:latin typeface="Times New Roman" pitchFamily="18" charset="0"/>
              </a:rPr>
              <a:t>i</a:t>
            </a:r>
            <a:r>
              <a:rPr lang="en-US" sz="2000" i="1" dirty="0">
                <a:latin typeface="Times New Roman" pitchFamily="18" charset="0"/>
              </a:rPr>
              <a:t>, </a:t>
            </a:r>
            <a:r>
              <a:rPr lang="en-US" sz="2000" b="1" i="1" dirty="0">
                <a:latin typeface="Times New Roman" pitchFamily="18" charset="0"/>
              </a:rPr>
              <a:t>X</a:t>
            </a:r>
            <a:r>
              <a:rPr lang="en-US" sz="2000" dirty="0">
                <a:latin typeface="Times New Roman" pitchFamily="18" charset="0"/>
              </a:rPr>
              <a:t>)</a:t>
            </a:r>
            <a:r>
              <a:rPr lang="en-US" sz="2000" baseline="30000" dirty="0">
                <a:latin typeface="Times New Roman" pitchFamily="18" charset="0"/>
              </a:rPr>
              <a:t>2 </a:t>
            </a:r>
            <a:r>
              <a:rPr lang="en-US" sz="2000" dirty="0">
                <a:latin typeface="Times New Roman" pitchFamily="18" charset="0"/>
              </a:rPr>
              <a:t> / </a:t>
            </a:r>
            <a:r>
              <a:rPr lang="en-US" sz="2000" i="1" dirty="0">
                <a:latin typeface="Times New Roman" pitchFamily="18" charset="0"/>
              </a:rPr>
              <a:t>n</a:t>
            </a:r>
            <a:r>
              <a:rPr lang="en-US" sz="2000" dirty="0">
                <a:latin typeface="Times New Roman" pitchFamily="18" charset="0"/>
              </a:rPr>
              <a:t>      1 </a:t>
            </a:r>
            <a:r>
              <a:rPr lang="en-US" sz="2000" u="sng" dirty="0">
                <a:latin typeface="Times New Roman" pitchFamily="18" charset="0"/>
              </a:rPr>
              <a:t>&lt;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i="1" dirty="0" err="1">
                <a:latin typeface="Times New Roman" pitchFamily="18" charset="0"/>
              </a:rPr>
              <a:t>i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u="sng" dirty="0">
                <a:latin typeface="Times New Roman" pitchFamily="18" charset="0"/>
              </a:rPr>
              <a:t>&lt;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i="1" dirty="0">
                <a:latin typeface="Times New Roman" pitchFamily="18" charset="0"/>
              </a:rPr>
              <a:t>n</a:t>
            </a:r>
            <a:br>
              <a:rPr lang="en-US" sz="2000" i="1" dirty="0">
                <a:latin typeface="Times New Roman" pitchFamily="18" charset="0"/>
              </a:rPr>
            </a:br>
            <a:endParaRPr lang="en-US" sz="2000" i="1" dirty="0">
              <a:latin typeface="Times New Roman" pitchFamily="18" charset="0"/>
            </a:endParaRPr>
          </a:p>
          <a:p>
            <a:pPr marL="990600" lvl="1" indent="-533400">
              <a:lnSpc>
                <a:spcPct val="80000"/>
              </a:lnSpc>
              <a:buFontTx/>
              <a:buNone/>
            </a:pPr>
            <a:endParaRPr lang="en-US" sz="2000" i="1" dirty="0">
              <a:latin typeface="Times New Roman" pitchFamily="18" charset="0"/>
            </a:endParaRPr>
          </a:p>
          <a:p>
            <a:pPr marL="609600" indent="-609600">
              <a:lnSpc>
                <a:spcPct val="80000"/>
              </a:lnSpc>
              <a:buFontTx/>
              <a:buNone/>
            </a:pPr>
            <a:endParaRPr lang="en-US" sz="400" dirty="0"/>
          </a:p>
          <a:p>
            <a:pPr marL="609600" indent="-609600">
              <a:lnSpc>
                <a:spcPct val="80000"/>
              </a:lnSpc>
              <a:buFontTx/>
              <a:buNone/>
            </a:pPr>
            <a:endParaRPr lang="en-US" sz="900" dirty="0"/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en-US" sz="900" dirty="0"/>
              <a:t>				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1CA2D-48F6-4BE8-8DCD-B7F1C6B83245}" type="slidenum">
              <a:rPr lang="en-US" altLang="en-US" smtClean="0"/>
              <a:pPr/>
              <a:t>21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K-Means Clustering Problem: Formulation</a:t>
            </a:r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458200" cy="4530725"/>
          </a:xfrm>
        </p:spPr>
        <p:txBody>
          <a:bodyPr/>
          <a:lstStyle/>
          <a:p>
            <a:r>
              <a:rPr lang="en-US" b="1"/>
              <a:t>Input</a:t>
            </a:r>
            <a:r>
              <a:rPr lang="en-US"/>
              <a:t>: A set, </a:t>
            </a:r>
            <a:r>
              <a:rPr lang="en-US" b="1" i="1"/>
              <a:t>V</a:t>
            </a:r>
            <a:r>
              <a:rPr lang="en-US"/>
              <a:t>, consisting of </a:t>
            </a:r>
            <a:r>
              <a:rPr lang="en-US" i="1"/>
              <a:t>n</a:t>
            </a:r>
            <a:r>
              <a:rPr lang="en-US"/>
              <a:t> points and a parameter </a:t>
            </a:r>
            <a:r>
              <a:rPr lang="en-US" i="1"/>
              <a:t>k</a:t>
            </a:r>
          </a:p>
          <a:p>
            <a:r>
              <a:rPr lang="en-US" b="1"/>
              <a:t>Output</a:t>
            </a:r>
            <a:r>
              <a:rPr lang="en-US"/>
              <a:t>: A set </a:t>
            </a:r>
            <a:r>
              <a:rPr lang="en-US" b="1" i="1"/>
              <a:t>X</a:t>
            </a:r>
            <a:r>
              <a:rPr lang="en-US"/>
              <a:t> consisting of </a:t>
            </a:r>
            <a:r>
              <a:rPr lang="en-US" i="1"/>
              <a:t>k</a:t>
            </a:r>
            <a:r>
              <a:rPr lang="en-US"/>
              <a:t> points (</a:t>
            </a:r>
            <a:r>
              <a:rPr lang="en-US" i="1"/>
              <a:t>cluster centers</a:t>
            </a:r>
            <a:r>
              <a:rPr lang="en-US"/>
              <a:t>) that minimizes the squared error distortion </a:t>
            </a:r>
            <a:r>
              <a:rPr lang="en-US" i="1"/>
              <a:t>d(</a:t>
            </a:r>
            <a:r>
              <a:rPr lang="en-US" b="1" i="1"/>
              <a:t>V</a:t>
            </a:r>
            <a:r>
              <a:rPr lang="en-US" i="1"/>
              <a:t>,</a:t>
            </a:r>
            <a:r>
              <a:rPr lang="en-US" b="1" i="1"/>
              <a:t>X</a:t>
            </a:r>
            <a:r>
              <a:rPr lang="en-US" i="1"/>
              <a:t>)</a:t>
            </a:r>
            <a:r>
              <a:rPr lang="en-US"/>
              <a:t> over all possible choices of </a:t>
            </a:r>
            <a:r>
              <a:rPr lang="en-US" b="1" i="1"/>
              <a:t>X</a:t>
            </a:r>
            <a:endParaRPr lang="en-US" i="1"/>
          </a:p>
          <a:p>
            <a:pPr>
              <a:buFontTx/>
              <a:buNone/>
            </a:pPr>
            <a:r>
              <a:rPr lang="en-US"/>
              <a:t>	</a:t>
            </a:r>
          </a:p>
          <a:p>
            <a:pPr>
              <a:buFontTx/>
              <a:buNone/>
            </a:pPr>
            <a:r>
              <a:rPr lang="en-US"/>
              <a:t>	</a:t>
            </a:r>
          </a:p>
          <a:p>
            <a:pPr>
              <a:buFontTx/>
              <a:buNone/>
            </a:pPr>
            <a:r>
              <a:rPr lang="en-US"/>
              <a:t>	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1CA2D-48F6-4BE8-8DCD-B7F1C6B83245}" type="slidenum">
              <a:rPr lang="en-US" altLang="en-US" smtClean="0"/>
              <a:pPr/>
              <a:t>22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1-Means Clustering Problem: an Easy Case</a:t>
            </a:r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458200" cy="453072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3600" b="1"/>
              <a:t>Input</a:t>
            </a:r>
            <a:r>
              <a:rPr lang="en-US" sz="3600"/>
              <a:t>: A set, </a:t>
            </a:r>
            <a:r>
              <a:rPr lang="en-US" sz="3600" b="1" i="1"/>
              <a:t>V</a:t>
            </a:r>
            <a:r>
              <a:rPr lang="en-US" sz="3600"/>
              <a:t>, consisting of </a:t>
            </a:r>
            <a:r>
              <a:rPr lang="en-US" sz="3600" i="1"/>
              <a:t>n</a:t>
            </a:r>
            <a:r>
              <a:rPr lang="en-US" sz="3600"/>
              <a:t> points </a:t>
            </a:r>
          </a:p>
          <a:p>
            <a:pPr>
              <a:lnSpc>
                <a:spcPct val="80000"/>
              </a:lnSpc>
            </a:pPr>
            <a:endParaRPr lang="en-US" sz="3600"/>
          </a:p>
          <a:p>
            <a:pPr>
              <a:lnSpc>
                <a:spcPct val="80000"/>
              </a:lnSpc>
            </a:pPr>
            <a:r>
              <a:rPr lang="en-US" sz="3600" b="1"/>
              <a:t>Output</a:t>
            </a:r>
            <a:r>
              <a:rPr lang="en-US" sz="3600"/>
              <a:t>: A </a:t>
            </a:r>
            <a:r>
              <a:rPr lang="en-US" sz="3600">
                <a:solidFill>
                  <a:srgbClr val="FF0000"/>
                </a:solidFill>
              </a:rPr>
              <a:t>single</a:t>
            </a:r>
            <a:r>
              <a:rPr lang="en-US" sz="3600"/>
              <a:t> points </a:t>
            </a:r>
            <a:r>
              <a:rPr lang="en-US" sz="3600" b="1" i="1"/>
              <a:t>x</a:t>
            </a:r>
            <a:r>
              <a:rPr lang="en-US" sz="3600"/>
              <a:t> (</a:t>
            </a:r>
            <a:r>
              <a:rPr lang="en-US" sz="3600" i="1"/>
              <a:t>cluster center</a:t>
            </a:r>
            <a:r>
              <a:rPr lang="en-US" sz="3600"/>
              <a:t>) that minimizes the squared error distortion </a:t>
            </a:r>
            <a:r>
              <a:rPr lang="en-US" sz="3600" i="1"/>
              <a:t>d(</a:t>
            </a:r>
            <a:r>
              <a:rPr lang="en-US" sz="3600" b="1" i="1"/>
              <a:t>V</a:t>
            </a:r>
            <a:r>
              <a:rPr lang="en-US" sz="3600" i="1"/>
              <a:t>,</a:t>
            </a:r>
            <a:r>
              <a:rPr lang="en-US" sz="3600" b="1" i="1"/>
              <a:t>x</a:t>
            </a:r>
            <a:r>
              <a:rPr lang="en-US" sz="3600" i="1"/>
              <a:t>)</a:t>
            </a:r>
            <a:r>
              <a:rPr lang="en-US" sz="3600"/>
              <a:t> over all possible choices of </a:t>
            </a:r>
            <a:r>
              <a:rPr lang="en-US" sz="3600" b="1" i="1"/>
              <a:t>x</a:t>
            </a:r>
          </a:p>
          <a:p>
            <a:pPr>
              <a:lnSpc>
                <a:spcPct val="80000"/>
              </a:lnSpc>
            </a:pPr>
            <a:endParaRPr lang="en-US" sz="3600" b="1" i="1"/>
          </a:p>
          <a:p>
            <a:pPr>
              <a:lnSpc>
                <a:spcPct val="80000"/>
              </a:lnSpc>
              <a:buFontTx/>
              <a:buNone/>
            </a:pPr>
            <a:r>
              <a:rPr lang="en-US" sz="1800"/>
              <a:t>    </a:t>
            </a:r>
            <a:endParaRPr lang="en-US" sz="2700" i="1"/>
          </a:p>
          <a:p>
            <a:pPr>
              <a:lnSpc>
                <a:spcPct val="80000"/>
              </a:lnSpc>
              <a:buFontTx/>
              <a:buNone/>
            </a:pPr>
            <a:r>
              <a:rPr lang="en-US" sz="1500"/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500"/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500"/>
              <a:t>	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1CA2D-48F6-4BE8-8DCD-B7F1C6B83245}" type="slidenum">
              <a:rPr lang="en-US" altLang="en-US" smtClean="0"/>
              <a:pPr/>
              <a:t>23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1-Means Clustering Problem: an Easy Case</a:t>
            </a:r>
          </a:p>
        </p:txBody>
      </p:sp>
      <p:sp>
        <p:nvSpPr>
          <p:cNvPr id="1239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458200" cy="453072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600" b="1"/>
              <a:t>Input</a:t>
            </a:r>
            <a:r>
              <a:rPr lang="en-US" sz="2600"/>
              <a:t>: A set, </a:t>
            </a:r>
            <a:r>
              <a:rPr lang="en-US" sz="2600" b="1" i="1"/>
              <a:t>V</a:t>
            </a:r>
            <a:r>
              <a:rPr lang="en-US" sz="2600"/>
              <a:t>, consisting of </a:t>
            </a:r>
            <a:r>
              <a:rPr lang="en-US" sz="2600" i="1"/>
              <a:t>n</a:t>
            </a:r>
            <a:r>
              <a:rPr lang="en-US" sz="2600"/>
              <a:t> points </a:t>
            </a:r>
          </a:p>
          <a:p>
            <a:pPr>
              <a:lnSpc>
                <a:spcPct val="80000"/>
              </a:lnSpc>
            </a:pPr>
            <a:endParaRPr lang="en-US" sz="2600"/>
          </a:p>
          <a:p>
            <a:pPr>
              <a:lnSpc>
                <a:spcPct val="80000"/>
              </a:lnSpc>
            </a:pPr>
            <a:r>
              <a:rPr lang="en-US" sz="2600" b="1"/>
              <a:t>Output</a:t>
            </a:r>
            <a:r>
              <a:rPr lang="en-US" sz="2600"/>
              <a:t>: A </a:t>
            </a:r>
            <a:r>
              <a:rPr lang="en-US" sz="2600">
                <a:solidFill>
                  <a:srgbClr val="FF0000"/>
                </a:solidFill>
              </a:rPr>
              <a:t>single</a:t>
            </a:r>
            <a:r>
              <a:rPr lang="en-US" sz="2600"/>
              <a:t> points </a:t>
            </a:r>
            <a:r>
              <a:rPr lang="en-US" sz="2600" b="1" i="1"/>
              <a:t>x</a:t>
            </a:r>
            <a:r>
              <a:rPr lang="en-US" sz="2600"/>
              <a:t> (cluster center) that minimizes the squared error distortion </a:t>
            </a:r>
            <a:r>
              <a:rPr lang="en-US" sz="2600" i="1"/>
              <a:t>d(</a:t>
            </a:r>
            <a:r>
              <a:rPr lang="en-US" sz="2600" b="1" i="1"/>
              <a:t>V</a:t>
            </a:r>
            <a:r>
              <a:rPr lang="en-US" sz="2600" i="1"/>
              <a:t>,</a:t>
            </a:r>
            <a:r>
              <a:rPr lang="en-US" sz="2600" b="1" i="1"/>
              <a:t>x</a:t>
            </a:r>
            <a:r>
              <a:rPr lang="en-US" sz="2600" i="1"/>
              <a:t>)</a:t>
            </a:r>
            <a:r>
              <a:rPr lang="en-US" sz="2600"/>
              <a:t> over all possible choices of </a:t>
            </a:r>
            <a:r>
              <a:rPr lang="en-US" sz="2600" b="1" i="1"/>
              <a:t>x</a:t>
            </a:r>
          </a:p>
          <a:p>
            <a:pPr>
              <a:lnSpc>
                <a:spcPct val="80000"/>
              </a:lnSpc>
            </a:pPr>
            <a:endParaRPr lang="en-US" sz="2600" b="1" i="1"/>
          </a:p>
          <a:p>
            <a:pPr>
              <a:lnSpc>
                <a:spcPct val="80000"/>
              </a:lnSpc>
              <a:buFontTx/>
              <a:buNone/>
            </a:pPr>
            <a:r>
              <a:rPr lang="en-US" sz="1300"/>
              <a:t>    </a:t>
            </a:r>
            <a:r>
              <a:rPr lang="en-US" sz="1800"/>
              <a:t>1-Means Clustering problem is easy.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1800"/>
          </a:p>
          <a:p>
            <a:pPr>
              <a:lnSpc>
                <a:spcPct val="80000"/>
              </a:lnSpc>
              <a:buFontTx/>
              <a:buNone/>
            </a:pPr>
            <a:r>
              <a:rPr lang="en-US" sz="1800"/>
              <a:t>    However, it becomes very difficult (NP-complete) for more than one center. 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1800"/>
          </a:p>
          <a:p>
            <a:pPr>
              <a:lnSpc>
                <a:spcPct val="80000"/>
              </a:lnSpc>
              <a:buFontTx/>
              <a:buNone/>
            </a:pPr>
            <a:r>
              <a:rPr lang="en-US" sz="1800"/>
              <a:t>    An efficient </a:t>
            </a:r>
            <a:r>
              <a:rPr lang="en-US" sz="1800" b="1" i="1"/>
              <a:t>heuristic </a:t>
            </a:r>
            <a:r>
              <a:rPr lang="en-US" sz="1800"/>
              <a:t>method for K-Means clustering is the Lloyd algorithm</a:t>
            </a:r>
          </a:p>
          <a:p>
            <a:pPr>
              <a:lnSpc>
                <a:spcPct val="80000"/>
              </a:lnSpc>
            </a:pPr>
            <a:endParaRPr lang="en-US" sz="1800" i="1"/>
          </a:p>
          <a:p>
            <a:pPr>
              <a:lnSpc>
                <a:spcPct val="80000"/>
              </a:lnSpc>
              <a:buFontTx/>
              <a:buNone/>
            </a:pPr>
            <a:r>
              <a:rPr lang="en-US" sz="1000"/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000"/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000"/>
              <a:t>	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1CA2D-48F6-4BE8-8DCD-B7F1C6B83245}" type="slidenum">
              <a:rPr lang="en-US" altLang="en-US" smtClean="0"/>
              <a:pPr/>
              <a:t>24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K-Means Clustering: Lloyd Algorithm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4953000"/>
          </a:xfrm>
        </p:spPr>
        <p:txBody>
          <a:bodyPr/>
          <a:lstStyle/>
          <a:p>
            <a:pPr marL="495300" indent="-495300">
              <a:lnSpc>
                <a:spcPct val="80000"/>
              </a:lnSpc>
              <a:buFontTx/>
              <a:buAutoNum type="arabicPeriod"/>
            </a:pPr>
            <a:r>
              <a:rPr lang="en-US" sz="2400" u="sng">
                <a:latin typeface="Lucida Sans Unicode" pitchFamily="34" charset="0"/>
              </a:rPr>
              <a:t>Lloyd Algorithm</a:t>
            </a:r>
          </a:p>
          <a:p>
            <a:pPr marL="495300" indent="-495300">
              <a:lnSpc>
                <a:spcPct val="80000"/>
              </a:lnSpc>
              <a:buFontTx/>
              <a:buAutoNum type="arabicPeriod"/>
            </a:pPr>
            <a:r>
              <a:rPr lang="en-US" sz="2400">
                <a:latin typeface="Lucida Sans Unicode" pitchFamily="34" charset="0"/>
              </a:rPr>
              <a:t>   Arbitrarily assign the </a:t>
            </a:r>
            <a:r>
              <a:rPr lang="en-US" sz="2400" i="1">
                <a:latin typeface="Lucida Sans Unicode" pitchFamily="34" charset="0"/>
              </a:rPr>
              <a:t>k</a:t>
            </a:r>
            <a:r>
              <a:rPr lang="en-US" sz="2400">
                <a:latin typeface="Lucida Sans Unicode" pitchFamily="34" charset="0"/>
              </a:rPr>
              <a:t> cluster centers</a:t>
            </a:r>
          </a:p>
          <a:p>
            <a:pPr marL="495300" indent="-495300">
              <a:lnSpc>
                <a:spcPct val="80000"/>
              </a:lnSpc>
              <a:buFontTx/>
              <a:buAutoNum type="arabicPeriod"/>
            </a:pPr>
            <a:r>
              <a:rPr lang="en-US" sz="2400" b="1">
                <a:latin typeface="Lucida Sans Unicode" pitchFamily="34" charset="0"/>
              </a:rPr>
              <a:t>   while</a:t>
            </a:r>
            <a:r>
              <a:rPr lang="en-US" sz="2400">
                <a:latin typeface="Lucida Sans Unicode" pitchFamily="34" charset="0"/>
              </a:rPr>
              <a:t> the cluster centers keep changing</a:t>
            </a:r>
          </a:p>
          <a:p>
            <a:pPr marL="495300" indent="-495300">
              <a:lnSpc>
                <a:spcPct val="80000"/>
              </a:lnSpc>
              <a:buFontTx/>
              <a:buAutoNum type="arabicPeriod"/>
            </a:pPr>
            <a:r>
              <a:rPr lang="en-US" sz="2400">
                <a:latin typeface="Lucida Sans Unicode" pitchFamily="34" charset="0"/>
              </a:rPr>
              <a:t>      Assign each data point to the cluster </a:t>
            </a:r>
            <a:r>
              <a:rPr lang="en-US" sz="2400" i="1">
                <a:latin typeface="Lucida Sans Unicode" pitchFamily="34" charset="0"/>
              </a:rPr>
              <a:t>C</a:t>
            </a:r>
            <a:r>
              <a:rPr lang="en-US" sz="2400" i="1" baseline="-25000">
                <a:latin typeface="Lucida Sans Unicode" pitchFamily="34" charset="0"/>
              </a:rPr>
              <a:t>i</a:t>
            </a:r>
            <a:r>
              <a:rPr lang="en-US" sz="2400">
                <a:latin typeface="Lucida Sans Unicode" pitchFamily="34" charset="0"/>
              </a:rPr>
              <a:t>     			corresponding to the closest cluster 			representative (center)  (1 ≤ </a:t>
            </a:r>
            <a:r>
              <a:rPr lang="en-US" sz="2400" i="1">
                <a:latin typeface="Lucida Sans Unicode" pitchFamily="34" charset="0"/>
              </a:rPr>
              <a:t>i</a:t>
            </a:r>
            <a:r>
              <a:rPr lang="en-US" sz="2400">
                <a:latin typeface="Lucida Sans Unicode" pitchFamily="34" charset="0"/>
              </a:rPr>
              <a:t> ≤ </a:t>
            </a:r>
            <a:r>
              <a:rPr lang="en-US" sz="2400" i="1">
                <a:latin typeface="Lucida Sans Unicode" pitchFamily="34" charset="0"/>
              </a:rPr>
              <a:t>k</a:t>
            </a:r>
            <a:r>
              <a:rPr lang="en-US" sz="2400">
                <a:latin typeface="Lucida Sans Unicode" pitchFamily="34" charset="0"/>
              </a:rPr>
              <a:t>)</a:t>
            </a:r>
          </a:p>
          <a:p>
            <a:pPr marL="495300" indent="-495300">
              <a:lnSpc>
                <a:spcPct val="80000"/>
              </a:lnSpc>
              <a:buFontTx/>
              <a:buAutoNum type="arabicPeriod"/>
            </a:pPr>
            <a:r>
              <a:rPr lang="en-US" sz="2400">
                <a:latin typeface="Lucida Sans Unicode" pitchFamily="34" charset="0"/>
              </a:rPr>
              <a:t>      After the assignment of all data points, 			compute new cluster representatives 		according to the center of gravity of each 		cluster, that is, the new cluster 		         representative is </a:t>
            </a:r>
          </a:p>
          <a:p>
            <a:pPr marL="1052513" lvl="2" indent="-381000">
              <a:lnSpc>
                <a:spcPct val="80000"/>
              </a:lnSpc>
              <a:buFontTx/>
              <a:buNone/>
            </a:pPr>
            <a:r>
              <a:rPr lang="en-US" sz="2400">
                <a:latin typeface="Lucida Sans Unicode" pitchFamily="34" charset="0"/>
              </a:rPr>
              <a:t>            ∑</a:t>
            </a:r>
            <a:r>
              <a:rPr lang="en-US" sz="2400" i="1">
                <a:latin typeface="Lucida Sans Unicode" pitchFamily="34" charset="0"/>
              </a:rPr>
              <a:t>v</a:t>
            </a:r>
            <a:r>
              <a:rPr lang="en-US" sz="2400">
                <a:latin typeface="Lucida Sans Unicode" pitchFamily="34" charset="0"/>
              </a:rPr>
              <a:t> \ </a:t>
            </a:r>
            <a:r>
              <a:rPr lang="en-US" sz="2400" i="1">
                <a:latin typeface="Lucida Sans Unicode" pitchFamily="34" charset="0"/>
              </a:rPr>
              <a:t>|C|</a:t>
            </a:r>
            <a:r>
              <a:rPr lang="en-US" sz="2400">
                <a:latin typeface="Lucida Sans Unicode" pitchFamily="34" charset="0"/>
              </a:rPr>
              <a:t>  </a:t>
            </a:r>
            <a:r>
              <a:rPr lang="en-US" sz="2400" i="1">
                <a:latin typeface="Lucida Sans Unicode" pitchFamily="34" charset="0"/>
              </a:rPr>
              <a:t>for all v in C</a:t>
            </a:r>
            <a:r>
              <a:rPr lang="en-US" sz="2400">
                <a:latin typeface="Lucida Sans Unicode" pitchFamily="34" charset="0"/>
              </a:rPr>
              <a:t>   for every cluster </a:t>
            </a:r>
            <a:r>
              <a:rPr lang="en-US" sz="2400" i="1">
                <a:latin typeface="Lucida Sans Unicode" pitchFamily="34" charset="0"/>
              </a:rPr>
              <a:t>C</a:t>
            </a:r>
            <a:r>
              <a:rPr lang="en-US" sz="2400">
                <a:latin typeface="Lucida Sans Unicode" pitchFamily="34" charset="0"/>
              </a:rPr>
              <a:t> </a:t>
            </a:r>
          </a:p>
          <a:p>
            <a:pPr marL="763588" lvl="1" indent="-419100">
              <a:lnSpc>
                <a:spcPct val="80000"/>
              </a:lnSpc>
              <a:buFontTx/>
              <a:buNone/>
            </a:pPr>
            <a:r>
              <a:rPr lang="en-US" sz="2400"/>
              <a:t>	</a:t>
            </a:r>
          </a:p>
          <a:p>
            <a:pPr marL="763588" lvl="1" indent="-419100">
              <a:lnSpc>
                <a:spcPct val="80000"/>
              </a:lnSpc>
              <a:buFontTx/>
              <a:buNone/>
            </a:pPr>
            <a:r>
              <a:rPr lang="en-US" sz="2400"/>
              <a:t>*This may lead to merely a locally optimal clustering.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1CA2D-48F6-4BE8-8DCD-B7F1C6B83245}" type="slidenum">
              <a:rPr lang="en-US" altLang="en-US" smtClean="0"/>
              <a:pPr/>
              <a:t>25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9330" name="Object 2"/>
          <p:cNvGraphicFramePr>
            <a:graphicFrameLocks noChangeAspect="1"/>
          </p:cNvGraphicFramePr>
          <p:nvPr/>
        </p:nvGraphicFramePr>
        <p:xfrm>
          <a:off x="1143000" y="762000"/>
          <a:ext cx="7010400" cy="5343525"/>
        </p:xfrm>
        <a:graphic>
          <a:graphicData uri="http://schemas.openxmlformats.org/presentationml/2006/ole">
            <p:oleObj spid="_x0000_s99330" name="Chart" r:id="rId3" imgW="7438680" imgH="5850360" progId="Excel.Sheet.8">
              <p:embed/>
            </p:oleObj>
          </a:graphicData>
        </a:graphic>
      </p:graphicFrame>
      <p:sp>
        <p:nvSpPr>
          <p:cNvPr id="99333" name="AutoShape 5"/>
          <p:cNvSpPr>
            <a:spLocks noChangeArrowheads="1"/>
          </p:cNvSpPr>
          <p:nvPr/>
        </p:nvSpPr>
        <p:spPr bwMode="auto">
          <a:xfrm>
            <a:off x="3200400" y="4114800"/>
            <a:ext cx="152400" cy="152400"/>
          </a:xfrm>
          <a:prstGeom prst="diamond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9334" name="AutoShape 6"/>
          <p:cNvSpPr>
            <a:spLocks noChangeArrowheads="1"/>
          </p:cNvSpPr>
          <p:nvPr/>
        </p:nvSpPr>
        <p:spPr bwMode="auto">
          <a:xfrm>
            <a:off x="3352800" y="4343400"/>
            <a:ext cx="152400" cy="152400"/>
          </a:xfrm>
          <a:prstGeom prst="diamond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9335" name="AutoShape 7"/>
          <p:cNvSpPr>
            <a:spLocks noChangeArrowheads="1"/>
          </p:cNvSpPr>
          <p:nvPr/>
        </p:nvSpPr>
        <p:spPr bwMode="auto">
          <a:xfrm>
            <a:off x="3124200" y="4572000"/>
            <a:ext cx="152400" cy="152400"/>
          </a:xfrm>
          <a:prstGeom prst="diamond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9336" name="AutoShape 8"/>
          <p:cNvSpPr>
            <a:spLocks noChangeArrowheads="1"/>
          </p:cNvSpPr>
          <p:nvPr/>
        </p:nvSpPr>
        <p:spPr bwMode="auto">
          <a:xfrm>
            <a:off x="2895600" y="3886200"/>
            <a:ext cx="152400" cy="152400"/>
          </a:xfrm>
          <a:prstGeom prst="diamond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9337" name="AutoShape 9"/>
          <p:cNvSpPr>
            <a:spLocks noChangeArrowheads="1"/>
          </p:cNvSpPr>
          <p:nvPr/>
        </p:nvSpPr>
        <p:spPr bwMode="auto">
          <a:xfrm>
            <a:off x="2895600" y="1524000"/>
            <a:ext cx="152400" cy="152400"/>
          </a:xfrm>
          <a:prstGeom prst="diamond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9338" name="AutoShape 10"/>
          <p:cNvSpPr>
            <a:spLocks noChangeArrowheads="1"/>
          </p:cNvSpPr>
          <p:nvPr/>
        </p:nvSpPr>
        <p:spPr bwMode="auto">
          <a:xfrm>
            <a:off x="2895600" y="3048000"/>
            <a:ext cx="152400" cy="152400"/>
          </a:xfrm>
          <a:prstGeom prst="diamond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9339" name="AutoShape 11"/>
          <p:cNvSpPr>
            <a:spLocks noChangeArrowheads="1"/>
          </p:cNvSpPr>
          <p:nvPr/>
        </p:nvSpPr>
        <p:spPr bwMode="auto">
          <a:xfrm>
            <a:off x="2895600" y="4572000"/>
            <a:ext cx="152400" cy="152400"/>
          </a:xfrm>
          <a:prstGeom prst="diamond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9340" name="AutoShape 12"/>
          <p:cNvSpPr>
            <a:spLocks noChangeArrowheads="1"/>
          </p:cNvSpPr>
          <p:nvPr/>
        </p:nvSpPr>
        <p:spPr bwMode="auto">
          <a:xfrm>
            <a:off x="2438400" y="3581400"/>
            <a:ext cx="152400" cy="152400"/>
          </a:xfrm>
          <a:prstGeom prst="diamond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9341" name="AutoShape 13"/>
          <p:cNvSpPr>
            <a:spLocks noChangeArrowheads="1"/>
          </p:cNvSpPr>
          <p:nvPr/>
        </p:nvSpPr>
        <p:spPr bwMode="auto">
          <a:xfrm>
            <a:off x="4572000" y="3276600"/>
            <a:ext cx="152400" cy="152400"/>
          </a:xfrm>
          <a:prstGeom prst="diamond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9342" name="AutoShape 14"/>
          <p:cNvSpPr>
            <a:spLocks noChangeArrowheads="1"/>
          </p:cNvSpPr>
          <p:nvPr/>
        </p:nvSpPr>
        <p:spPr bwMode="auto">
          <a:xfrm>
            <a:off x="6705600" y="1295400"/>
            <a:ext cx="152400" cy="152400"/>
          </a:xfrm>
          <a:prstGeom prst="diamond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9343" name="AutoShape 15"/>
          <p:cNvSpPr>
            <a:spLocks noChangeArrowheads="1"/>
          </p:cNvSpPr>
          <p:nvPr/>
        </p:nvSpPr>
        <p:spPr bwMode="auto">
          <a:xfrm>
            <a:off x="7162800" y="1371600"/>
            <a:ext cx="152400" cy="152400"/>
          </a:xfrm>
          <a:prstGeom prst="diamond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9344" name="AutoShape 16"/>
          <p:cNvSpPr>
            <a:spLocks noChangeArrowheads="1"/>
          </p:cNvSpPr>
          <p:nvPr/>
        </p:nvSpPr>
        <p:spPr bwMode="auto">
          <a:xfrm>
            <a:off x="7010400" y="1524000"/>
            <a:ext cx="152400" cy="152400"/>
          </a:xfrm>
          <a:prstGeom prst="diamond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9345" name="AutoShape 17"/>
          <p:cNvSpPr>
            <a:spLocks noChangeArrowheads="1"/>
          </p:cNvSpPr>
          <p:nvPr/>
        </p:nvSpPr>
        <p:spPr bwMode="auto">
          <a:xfrm>
            <a:off x="6858000" y="1676400"/>
            <a:ext cx="152400" cy="152400"/>
          </a:xfrm>
          <a:prstGeom prst="diamond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9346" name="AutoShape 18"/>
          <p:cNvSpPr>
            <a:spLocks noChangeArrowheads="1"/>
          </p:cNvSpPr>
          <p:nvPr/>
        </p:nvSpPr>
        <p:spPr bwMode="auto">
          <a:xfrm>
            <a:off x="7162800" y="1828800"/>
            <a:ext cx="152400" cy="152400"/>
          </a:xfrm>
          <a:prstGeom prst="diamond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9347" name="AutoShape 19"/>
          <p:cNvSpPr>
            <a:spLocks noChangeArrowheads="1"/>
          </p:cNvSpPr>
          <p:nvPr/>
        </p:nvSpPr>
        <p:spPr bwMode="auto">
          <a:xfrm>
            <a:off x="7467600" y="2209800"/>
            <a:ext cx="152400" cy="152400"/>
          </a:xfrm>
          <a:prstGeom prst="diamond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9348" name="AutoShape 20"/>
          <p:cNvSpPr>
            <a:spLocks noChangeArrowheads="1"/>
          </p:cNvSpPr>
          <p:nvPr/>
        </p:nvSpPr>
        <p:spPr bwMode="auto">
          <a:xfrm>
            <a:off x="5715000" y="1295400"/>
            <a:ext cx="152400" cy="152400"/>
          </a:xfrm>
          <a:prstGeom prst="diamond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9349" name="AutoShape 21"/>
          <p:cNvSpPr>
            <a:spLocks noChangeArrowheads="1"/>
          </p:cNvSpPr>
          <p:nvPr/>
        </p:nvSpPr>
        <p:spPr bwMode="auto">
          <a:xfrm>
            <a:off x="6019800" y="2743200"/>
            <a:ext cx="152400" cy="152400"/>
          </a:xfrm>
          <a:prstGeom prst="diamond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9350" name="AutoShape 22"/>
          <p:cNvSpPr>
            <a:spLocks noChangeArrowheads="1"/>
          </p:cNvSpPr>
          <p:nvPr/>
        </p:nvSpPr>
        <p:spPr bwMode="auto">
          <a:xfrm>
            <a:off x="6019800" y="4267200"/>
            <a:ext cx="152400" cy="152400"/>
          </a:xfrm>
          <a:prstGeom prst="diamond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9351" name="AutoShape 23"/>
          <p:cNvSpPr>
            <a:spLocks noChangeArrowheads="1"/>
          </p:cNvSpPr>
          <p:nvPr/>
        </p:nvSpPr>
        <p:spPr bwMode="auto">
          <a:xfrm>
            <a:off x="6400800" y="4572000"/>
            <a:ext cx="152400" cy="152400"/>
          </a:xfrm>
          <a:prstGeom prst="diamond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9352" name="AutoShape 24"/>
          <p:cNvSpPr>
            <a:spLocks noChangeArrowheads="1"/>
          </p:cNvSpPr>
          <p:nvPr/>
        </p:nvSpPr>
        <p:spPr bwMode="auto">
          <a:xfrm>
            <a:off x="6781800" y="3810000"/>
            <a:ext cx="152400" cy="152400"/>
          </a:xfrm>
          <a:prstGeom prst="diamond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9353" name="AutoShape 25"/>
          <p:cNvSpPr>
            <a:spLocks noChangeArrowheads="1"/>
          </p:cNvSpPr>
          <p:nvPr/>
        </p:nvSpPr>
        <p:spPr bwMode="auto">
          <a:xfrm>
            <a:off x="5943600" y="3200400"/>
            <a:ext cx="152400" cy="152400"/>
          </a:xfrm>
          <a:prstGeom prst="diamond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9354" name="AutoShape 26"/>
          <p:cNvSpPr>
            <a:spLocks noChangeArrowheads="1"/>
          </p:cNvSpPr>
          <p:nvPr/>
        </p:nvSpPr>
        <p:spPr bwMode="auto">
          <a:xfrm>
            <a:off x="5181600" y="3657600"/>
            <a:ext cx="152400" cy="152400"/>
          </a:xfrm>
          <a:prstGeom prst="diamond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9355" name="AutoShape 27"/>
          <p:cNvSpPr>
            <a:spLocks noChangeArrowheads="1"/>
          </p:cNvSpPr>
          <p:nvPr/>
        </p:nvSpPr>
        <p:spPr bwMode="auto">
          <a:xfrm>
            <a:off x="7162800" y="4114800"/>
            <a:ext cx="152400" cy="152400"/>
          </a:xfrm>
          <a:prstGeom prst="diamond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9356" name="AutoShape 28"/>
          <p:cNvSpPr>
            <a:spLocks noChangeArrowheads="1"/>
          </p:cNvSpPr>
          <p:nvPr/>
        </p:nvSpPr>
        <p:spPr bwMode="auto">
          <a:xfrm>
            <a:off x="7010400" y="4495800"/>
            <a:ext cx="152400" cy="152400"/>
          </a:xfrm>
          <a:prstGeom prst="diamond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9357" name="AutoShape 29"/>
          <p:cNvSpPr>
            <a:spLocks noChangeArrowheads="1"/>
          </p:cNvSpPr>
          <p:nvPr/>
        </p:nvSpPr>
        <p:spPr bwMode="auto">
          <a:xfrm>
            <a:off x="6858000" y="3505200"/>
            <a:ext cx="152400" cy="152400"/>
          </a:xfrm>
          <a:prstGeom prst="diamond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9358" name="AutoShape 30"/>
          <p:cNvSpPr>
            <a:spLocks noChangeArrowheads="1"/>
          </p:cNvSpPr>
          <p:nvPr/>
        </p:nvSpPr>
        <p:spPr bwMode="auto">
          <a:xfrm>
            <a:off x="7467600" y="4724400"/>
            <a:ext cx="152400" cy="152400"/>
          </a:xfrm>
          <a:prstGeom prst="diamond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9359" name="AutoShape 31"/>
          <p:cNvSpPr>
            <a:spLocks noChangeArrowheads="1"/>
          </p:cNvSpPr>
          <p:nvPr/>
        </p:nvSpPr>
        <p:spPr bwMode="auto">
          <a:xfrm>
            <a:off x="6629400" y="2057400"/>
            <a:ext cx="152400" cy="152400"/>
          </a:xfrm>
          <a:prstGeom prst="diamond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99360" name="Group 32"/>
          <p:cNvGrpSpPr>
            <a:grpSpLocks/>
          </p:cNvGrpSpPr>
          <p:nvPr/>
        </p:nvGrpSpPr>
        <p:grpSpPr bwMode="auto">
          <a:xfrm>
            <a:off x="3657600" y="1752600"/>
            <a:ext cx="2743200" cy="3276600"/>
            <a:chOff x="2304" y="1440"/>
            <a:chExt cx="1728" cy="2064"/>
          </a:xfrm>
        </p:grpSpPr>
        <p:grpSp>
          <p:nvGrpSpPr>
            <p:cNvPr id="99361" name="Group 33"/>
            <p:cNvGrpSpPr>
              <a:grpSpLocks/>
            </p:cNvGrpSpPr>
            <p:nvPr/>
          </p:nvGrpSpPr>
          <p:grpSpPr bwMode="auto">
            <a:xfrm>
              <a:off x="2784" y="1440"/>
              <a:ext cx="432" cy="336"/>
              <a:chOff x="192" y="1824"/>
              <a:chExt cx="432" cy="336"/>
            </a:xfrm>
          </p:grpSpPr>
          <p:sp>
            <p:nvSpPr>
              <p:cNvPr id="99362" name="Oval 34"/>
              <p:cNvSpPr>
                <a:spLocks noChangeArrowheads="1"/>
              </p:cNvSpPr>
              <p:nvPr/>
            </p:nvSpPr>
            <p:spPr bwMode="auto">
              <a:xfrm>
                <a:off x="192" y="1824"/>
                <a:ext cx="144" cy="144"/>
              </a:xfrm>
              <a:prstGeom prst="ellipse">
                <a:avLst/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9363" name="Text Box 35"/>
              <p:cNvSpPr txBox="1">
                <a:spLocks noChangeArrowheads="1"/>
              </p:cNvSpPr>
              <p:nvPr/>
            </p:nvSpPr>
            <p:spPr bwMode="auto">
              <a:xfrm>
                <a:off x="288" y="1872"/>
                <a:ext cx="336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>
                    <a:latin typeface="Times New Roman" pitchFamily="18" charset="0"/>
                  </a:rPr>
                  <a:t>x</a:t>
                </a:r>
                <a:r>
                  <a:rPr lang="en-US" baseline="-25000">
                    <a:latin typeface="Times New Roman" pitchFamily="18" charset="0"/>
                  </a:rPr>
                  <a:t>1</a:t>
                </a:r>
              </a:p>
            </p:txBody>
          </p:sp>
        </p:grpSp>
        <p:grpSp>
          <p:nvGrpSpPr>
            <p:cNvPr id="99364" name="Group 36"/>
            <p:cNvGrpSpPr>
              <a:grpSpLocks/>
            </p:cNvGrpSpPr>
            <p:nvPr/>
          </p:nvGrpSpPr>
          <p:grpSpPr bwMode="auto">
            <a:xfrm>
              <a:off x="2304" y="2160"/>
              <a:ext cx="432" cy="336"/>
              <a:chOff x="192" y="1824"/>
              <a:chExt cx="432" cy="336"/>
            </a:xfrm>
          </p:grpSpPr>
          <p:sp>
            <p:nvSpPr>
              <p:cNvPr id="99365" name="Oval 37"/>
              <p:cNvSpPr>
                <a:spLocks noChangeArrowheads="1"/>
              </p:cNvSpPr>
              <p:nvPr/>
            </p:nvSpPr>
            <p:spPr bwMode="auto">
              <a:xfrm>
                <a:off x="192" y="1824"/>
                <a:ext cx="144" cy="144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9366" name="Text Box 38"/>
              <p:cNvSpPr txBox="1">
                <a:spLocks noChangeArrowheads="1"/>
              </p:cNvSpPr>
              <p:nvPr/>
            </p:nvSpPr>
            <p:spPr bwMode="auto">
              <a:xfrm>
                <a:off x="288" y="1872"/>
                <a:ext cx="336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>
                    <a:latin typeface="Times New Roman" pitchFamily="18" charset="0"/>
                  </a:rPr>
                  <a:t>x</a:t>
                </a:r>
                <a:r>
                  <a:rPr lang="en-US" baseline="-25000">
                    <a:latin typeface="Times New Roman" pitchFamily="18" charset="0"/>
                  </a:rPr>
                  <a:t>2</a:t>
                </a:r>
              </a:p>
            </p:txBody>
          </p:sp>
        </p:grpSp>
        <p:grpSp>
          <p:nvGrpSpPr>
            <p:cNvPr id="99367" name="Group 39"/>
            <p:cNvGrpSpPr>
              <a:grpSpLocks/>
            </p:cNvGrpSpPr>
            <p:nvPr/>
          </p:nvGrpSpPr>
          <p:grpSpPr bwMode="auto">
            <a:xfrm>
              <a:off x="3600" y="3168"/>
              <a:ext cx="432" cy="336"/>
              <a:chOff x="192" y="1824"/>
              <a:chExt cx="432" cy="336"/>
            </a:xfrm>
          </p:grpSpPr>
          <p:sp>
            <p:nvSpPr>
              <p:cNvPr id="99368" name="Oval 40"/>
              <p:cNvSpPr>
                <a:spLocks noChangeArrowheads="1"/>
              </p:cNvSpPr>
              <p:nvPr/>
            </p:nvSpPr>
            <p:spPr bwMode="auto">
              <a:xfrm>
                <a:off x="192" y="1824"/>
                <a:ext cx="144" cy="144"/>
              </a:xfrm>
              <a:prstGeom prst="ellipse">
                <a:avLst/>
              </a:prstGeom>
              <a:solidFill>
                <a:schemeClr val="tx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9369" name="Text Box 41"/>
              <p:cNvSpPr txBox="1">
                <a:spLocks noChangeArrowheads="1"/>
              </p:cNvSpPr>
              <p:nvPr/>
            </p:nvSpPr>
            <p:spPr bwMode="auto">
              <a:xfrm>
                <a:off x="288" y="1872"/>
                <a:ext cx="336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>
                    <a:latin typeface="Times New Roman" pitchFamily="18" charset="0"/>
                  </a:rPr>
                  <a:t>x</a:t>
                </a:r>
                <a:r>
                  <a:rPr lang="en-US" baseline="-25000">
                    <a:latin typeface="Times New Roman" pitchFamily="18" charset="0"/>
                  </a:rPr>
                  <a:t>3</a:t>
                </a:r>
              </a:p>
            </p:txBody>
          </p:sp>
        </p:grpSp>
      </p:grpSp>
      <p:sp>
        <p:nvSpPr>
          <p:cNvPr id="40" name="Slide Number Placeholder 3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0730D-7132-4559-B8F4-44F4F07A9532}" type="slidenum">
              <a:rPr lang="en-US" altLang="en-US" smtClean="0"/>
              <a:pPr/>
              <a:t>26</a:t>
            </a:fld>
            <a:endParaRPr lang="en-US" alt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0354" name="Object 2"/>
          <p:cNvGraphicFramePr>
            <a:graphicFrameLocks noChangeAspect="1"/>
          </p:cNvGraphicFramePr>
          <p:nvPr/>
        </p:nvGraphicFramePr>
        <p:xfrm>
          <a:off x="1066800" y="609600"/>
          <a:ext cx="7100888" cy="5584825"/>
        </p:xfrm>
        <a:graphic>
          <a:graphicData uri="http://schemas.openxmlformats.org/presentationml/2006/ole">
            <p:oleObj spid="_x0000_s100354" name="Chart" r:id="rId3" imgW="7438680" imgH="5850360" progId="Excel.Sheet.8">
              <p:embed/>
            </p:oleObj>
          </a:graphicData>
        </a:graphic>
      </p:graphicFrame>
      <p:grpSp>
        <p:nvGrpSpPr>
          <p:cNvPr id="100357" name="Group 5"/>
          <p:cNvGrpSpPr>
            <a:grpSpLocks/>
          </p:cNvGrpSpPr>
          <p:nvPr/>
        </p:nvGrpSpPr>
        <p:grpSpPr bwMode="auto">
          <a:xfrm>
            <a:off x="4419600" y="1752600"/>
            <a:ext cx="685800" cy="533400"/>
            <a:chOff x="192" y="1824"/>
            <a:chExt cx="432" cy="336"/>
          </a:xfrm>
        </p:grpSpPr>
        <p:sp>
          <p:nvSpPr>
            <p:cNvPr id="100358" name="Oval 6"/>
            <p:cNvSpPr>
              <a:spLocks noChangeArrowheads="1"/>
            </p:cNvSpPr>
            <p:nvPr/>
          </p:nvSpPr>
          <p:spPr bwMode="auto">
            <a:xfrm>
              <a:off x="192" y="1824"/>
              <a:ext cx="144" cy="144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359" name="Text Box 7"/>
            <p:cNvSpPr txBox="1">
              <a:spLocks noChangeArrowheads="1"/>
            </p:cNvSpPr>
            <p:nvPr/>
          </p:nvSpPr>
          <p:spPr bwMode="auto">
            <a:xfrm>
              <a:off x="288" y="1872"/>
              <a:ext cx="33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latin typeface="Times New Roman" pitchFamily="18" charset="0"/>
                </a:rPr>
                <a:t>x</a:t>
              </a:r>
              <a:r>
                <a:rPr lang="en-US" baseline="-25000">
                  <a:latin typeface="Times New Roman" pitchFamily="18" charset="0"/>
                </a:rPr>
                <a:t>1</a:t>
              </a:r>
            </a:p>
          </p:txBody>
        </p:sp>
      </p:grpSp>
      <p:grpSp>
        <p:nvGrpSpPr>
          <p:cNvPr id="100360" name="Group 8"/>
          <p:cNvGrpSpPr>
            <a:grpSpLocks/>
          </p:cNvGrpSpPr>
          <p:nvPr/>
        </p:nvGrpSpPr>
        <p:grpSpPr bwMode="auto">
          <a:xfrm>
            <a:off x="3657600" y="2895600"/>
            <a:ext cx="685800" cy="533400"/>
            <a:chOff x="192" y="1824"/>
            <a:chExt cx="432" cy="336"/>
          </a:xfrm>
        </p:grpSpPr>
        <p:sp>
          <p:nvSpPr>
            <p:cNvPr id="100361" name="Oval 9"/>
            <p:cNvSpPr>
              <a:spLocks noChangeArrowheads="1"/>
            </p:cNvSpPr>
            <p:nvPr/>
          </p:nvSpPr>
          <p:spPr bwMode="auto">
            <a:xfrm>
              <a:off x="192" y="1824"/>
              <a:ext cx="144" cy="144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362" name="Text Box 10"/>
            <p:cNvSpPr txBox="1">
              <a:spLocks noChangeArrowheads="1"/>
            </p:cNvSpPr>
            <p:nvPr/>
          </p:nvSpPr>
          <p:spPr bwMode="auto">
            <a:xfrm>
              <a:off x="288" y="1872"/>
              <a:ext cx="33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latin typeface="Times New Roman" pitchFamily="18" charset="0"/>
                </a:rPr>
                <a:t>x</a:t>
              </a:r>
              <a:r>
                <a:rPr lang="en-US" baseline="-25000">
                  <a:latin typeface="Times New Roman" pitchFamily="18" charset="0"/>
                </a:rPr>
                <a:t>2</a:t>
              </a:r>
            </a:p>
          </p:txBody>
        </p:sp>
      </p:grpSp>
      <p:grpSp>
        <p:nvGrpSpPr>
          <p:cNvPr id="100363" name="Group 11"/>
          <p:cNvGrpSpPr>
            <a:grpSpLocks/>
          </p:cNvGrpSpPr>
          <p:nvPr/>
        </p:nvGrpSpPr>
        <p:grpSpPr bwMode="auto">
          <a:xfrm>
            <a:off x="5715000" y="4495800"/>
            <a:ext cx="685800" cy="533400"/>
            <a:chOff x="192" y="1824"/>
            <a:chExt cx="432" cy="336"/>
          </a:xfrm>
        </p:grpSpPr>
        <p:sp>
          <p:nvSpPr>
            <p:cNvPr id="100364" name="Oval 12"/>
            <p:cNvSpPr>
              <a:spLocks noChangeArrowheads="1"/>
            </p:cNvSpPr>
            <p:nvPr/>
          </p:nvSpPr>
          <p:spPr bwMode="auto">
            <a:xfrm>
              <a:off x="192" y="1824"/>
              <a:ext cx="144" cy="144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365" name="Text Box 13"/>
            <p:cNvSpPr txBox="1">
              <a:spLocks noChangeArrowheads="1"/>
            </p:cNvSpPr>
            <p:nvPr/>
          </p:nvSpPr>
          <p:spPr bwMode="auto">
            <a:xfrm>
              <a:off x="288" y="1872"/>
              <a:ext cx="33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latin typeface="Times New Roman" pitchFamily="18" charset="0"/>
                </a:rPr>
                <a:t>x</a:t>
              </a:r>
              <a:r>
                <a:rPr lang="en-US" baseline="-25000">
                  <a:latin typeface="Times New Roman" pitchFamily="18" charset="0"/>
                </a:rPr>
                <a:t>3</a:t>
              </a:r>
            </a:p>
          </p:txBody>
        </p:sp>
      </p:grpSp>
      <p:sp>
        <p:nvSpPr>
          <p:cNvPr id="100366" name="AutoShape 14"/>
          <p:cNvSpPr>
            <a:spLocks noChangeArrowheads="1"/>
          </p:cNvSpPr>
          <p:nvPr/>
        </p:nvSpPr>
        <p:spPr bwMode="auto">
          <a:xfrm>
            <a:off x="3200400" y="4114800"/>
            <a:ext cx="152400" cy="152400"/>
          </a:xfrm>
          <a:prstGeom prst="diamond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0367" name="AutoShape 15"/>
          <p:cNvSpPr>
            <a:spLocks noChangeArrowheads="1"/>
          </p:cNvSpPr>
          <p:nvPr/>
        </p:nvSpPr>
        <p:spPr bwMode="auto">
          <a:xfrm>
            <a:off x="3352800" y="4343400"/>
            <a:ext cx="152400" cy="152400"/>
          </a:xfrm>
          <a:prstGeom prst="diamond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0368" name="AutoShape 16"/>
          <p:cNvSpPr>
            <a:spLocks noChangeArrowheads="1"/>
          </p:cNvSpPr>
          <p:nvPr/>
        </p:nvSpPr>
        <p:spPr bwMode="auto">
          <a:xfrm>
            <a:off x="3124200" y="4572000"/>
            <a:ext cx="152400" cy="152400"/>
          </a:xfrm>
          <a:prstGeom prst="diamond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0369" name="AutoShape 17"/>
          <p:cNvSpPr>
            <a:spLocks noChangeArrowheads="1"/>
          </p:cNvSpPr>
          <p:nvPr/>
        </p:nvSpPr>
        <p:spPr bwMode="auto">
          <a:xfrm>
            <a:off x="2895600" y="3886200"/>
            <a:ext cx="152400" cy="152400"/>
          </a:xfrm>
          <a:prstGeom prst="diamond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0370" name="AutoShape 18"/>
          <p:cNvSpPr>
            <a:spLocks noChangeArrowheads="1"/>
          </p:cNvSpPr>
          <p:nvPr/>
        </p:nvSpPr>
        <p:spPr bwMode="auto">
          <a:xfrm>
            <a:off x="2895600" y="1524000"/>
            <a:ext cx="152400" cy="152400"/>
          </a:xfrm>
          <a:prstGeom prst="diamond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0371" name="AutoShape 19"/>
          <p:cNvSpPr>
            <a:spLocks noChangeArrowheads="1"/>
          </p:cNvSpPr>
          <p:nvPr/>
        </p:nvSpPr>
        <p:spPr bwMode="auto">
          <a:xfrm>
            <a:off x="2895600" y="3048000"/>
            <a:ext cx="152400" cy="152400"/>
          </a:xfrm>
          <a:prstGeom prst="diamond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0372" name="AutoShape 20"/>
          <p:cNvSpPr>
            <a:spLocks noChangeArrowheads="1"/>
          </p:cNvSpPr>
          <p:nvPr/>
        </p:nvSpPr>
        <p:spPr bwMode="auto">
          <a:xfrm>
            <a:off x="2895600" y="4572000"/>
            <a:ext cx="152400" cy="152400"/>
          </a:xfrm>
          <a:prstGeom prst="diamond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0373" name="AutoShape 21"/>
          <p:cNvSpPr>
            <a:spLocks noChangeArrowheads="1"/>
          </p:cNvSpPr>
          <p:nvPr/>
        </p:nvSpPr>
        <p:spPr bwMode="auto">
          <a:xfrm>
            <a:off x="2438400" y="3581400"/>
            <a:ext cx="152400" cy="152400"/>
          </a:xfrm>
          <a:prstGeom prst="diamond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0374" name="AutoShape 22"/>
          <p:cNvSpPr>
            <a:spLocks noChangeArrowheads="1"/>
          </p:cNvSpPr>
          <p:nvPr/>
        </p:nvSpPr>
        <p:spPr bwMode="auto">
          <a:xfrm>
            <a:off x="4572000" y="3276600"/>
            <a:ext cx="152400" cy="152400"/>
          </a:xfrm>
          <a:prstGeom prst="diamond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0375" name="AutoShape 23"/>
          <p:cNvSpPr>
            <a:spLocks noChangeArrowheads="1"/>
          </p:cNvSpPr>
          <p:nvPr/>
        </p:nvSpPr>
        <p:spPr bwMode="auto">
          <a:xfrm>
            <a:off x="6705600" y="1295400"/>
            <a:ext cx="152400" cy="152400"/>
          </a:xfrm>
          <a:prstGeom prst="diamond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0376" name="AutoShape 24"/>
          <p:cNvSpPr>
            <a:spLocks noChangeArrowheads="1"/>
          </p:cNvSpPr>
          <p:nvPr/>
        </p:nvSpPr>
        <p:spPr bwMode="auto">
          <a:xfrm>
            <a:off x="7162800" y="1371600"/>
            <a:ext cx="152400" cy="152400"/>
          </a:xfrm>
          <a:prstGeom prst="diamond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0377" name="AutoShape 25"/>
          <p:cNvSpPr>
            <a:spLocks noChangeArrowheads="1"/>
          </p:cNvSpPr>
          <p:nvPr/>
        </p:nvSpPr>
        <p:spPr bwMode="auto">
          <a:xfrm>
            <a:off x="7010400" y="1524000"/>
            <a:ext cx="152400" cy="152400"/>
          </a:xfrm>
          <a:prstGeom prst="diamond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0378" name="AutoShape 26"/>
          <p:cNvSpPr>
            <a:spLocks noChangeArrowheads="1"/>
          </p:cNvSpPr>
          <p:nvPr/>
        </p:nvSpPr>
        <p:spPr bwMode="auto">
          <a:xfrm>
            <a:off x="6858000" y="1676400"/>
            <a:ext cx="152400" cy="152400"/>
          </a:xfrm>
          <a:prstGeom prst="diamond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0379" name="AutoShape 27"/>
          <p:cNvSpPr>
            <a:spLocks noChangeArrowheads="1"/>
          </p:cNvSpPr>
          <p:nvPr/>
        </p:nvSpPr>
        <p:spPr bwMode="auto">
          <a:xfrm>
            <a:off x="7162800" y="1828800"/>
            <a:ext cx="152400" cy="152400"/>
          </a:xfrm>
          <a:prstGeom prst="diamond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0380" name="AutoShape 28"/>
          <p:cNvSpPr>
            <a:spLocks noChangeArrowheads="1"/>
          </p:cNvSpPr>
          <p:nvPr/>
        </p:nvSpPr>
        <p:spPr bwMode="auto">
          <a:xfrm>
            <a:off x="7467600" y="2209800"/>
            <a:ext cx="152400" cy="152400"/>
          </a:xfrm>
          <a:prstGeom prst="diamond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0381" name="AutoShape 29"/>
          <p:cNvSpPr>
            <a:spLocks noChangeArrowheads="1"/>
          </p:cNvSpPr>
          <p:nvPr/>
        </p:nvSpPr>
        <p:spPr bwMode="auto">
          <a:xfrm>
            <a:off x="5715000" y="1295400"/>
            <a:ext cx="152400" cy="152400"/>
          </a:xfrm>
          <a:prstGeom prst="diamond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0382" name="AutoShape 30"/>
          <p:cNvSpPr>
            <a:spLocks noChangeArrowheads="1"/>
          </p:cNvSpPr>
          <p:nvPr/>
        </p:nvSpPr>
        <p:spPr bwMode="auto">
          <a:xfrm>
            <a:off x="6019800" y="2743200"/>
            <a:ext cx="152400" cy="152400"/>
          </a:xfrm>
          <a:prstGeom prst="diamond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0383" name="AutoShape 31"/>
          <p:cNvSpPr>
            <a:spLocks noChangeArrowheads="1"/>
          </p:cNvSpPr>
          <p:nvPr/>
        </p:nvSpPr>
        <p:spPr bwMode="auto">
          <a:xfrm>
            <a:off x="6019800" y="4267200"/>
            <a:ext cx="152400" cy="152400"/>
          </a:xfrm>
          <a:prstGeom prst="diamond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0384" name="AutoShape 32"/>
          <p:cNvSpPr>
            <a:spLocks noChangeArrowheads="1"/>
          </p:cNvSpPr>
          <p:nvPr/>
        </p:nvSpPr>
        <p:spPr bwMode="auto">
          <a:xfrm>
            <a:off x="6400800" y="4572000"/>
            <a:ext cx="152400" cy="152400"/>
          </a:xfrm>
          <a:prstGeom prst="diamond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0385" name="AutoShape 33"/>
          <p:cNvSpPr>
            <a:spLocks noChangeArrowheads="1"/>
          </p:cNvSpPr>
          <p:nvPr/>
        </p:nvSpPr>
        <p:spPr bwMode="auto">
          <a:xfrm>
            <a:off x="6781800" y="3810000"/>
            <a:ext cx="152400" cy="152400"/>
          </a:xfrm>
          <a:prstGeom prst="diamond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0386" name="AutoShape 34"/>
          <p:cNvSpPr>
            <a:spLocks noChangeArrowheads="1"/>
          </p:cNvSpPr>
          <p:nvPr/>
        </p:nvSpPr>
        <p:spPr bwMode="auto">
          <a:xfrm>
            <a:off x="5943600" y="3200400"/>
            <a:ext cx="152400" cy="152400"/>
          </a:xfrm>
          <a:prstGeom prst="diamond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0387" name="AutoShape 35"/>
          <p:cNvSpPr>
            <a:spLocks noChangeArrowheads="1"/>
          </p:cNvSpPr>
          <p:nvPr/>
        </p:nvSpPr>
        <p:spPr bwMode="auto">
          <a:xfrm>
            <a:off x="5181600" y="3657600"/>
            <a:ext cx="152400" cy="152400"/>
          </a:xfrm>
          <a:prstGeom prst="diamond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0388" name="AutoShape 36"/>
          <p:cNvSpPr>
            <a:spLocks noChangeArrowheads="1"/>
          </p:cNvSpPr>
          <p:nvPr/>
        </p:nvSpPr>
        <p:spPr bwMode="auto">
          <a:xfrm>
            <a:off x="7162800" y="4114800"/>
            <a:ext cx="152400" cy="152400"/>
          </a:xfrm>
          <a:prstGeom prst="diamond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0389" name="AutoShape 37"/>
          <p:cNvSpPr>
            <a:spLocks noChangeArrowheads="1"/>
          </p:cNvSpPr>
          <p:nvPr/>
        </p:nvSpPr>
        <p:spPr bwMode="auto">
          <a:xfrm>
            <a:off x="7010400" y="4495800"/>
            <a:ext cx="152400" cy="152400"/>
          </a:xfrm>
          <a:prstGeom prst="diamond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0390" name="AutoShape 38"/>
          <p:cNvSpPr>
            <a:spLocks noChangeArrowheads="1"/>
          </p:cNvSpPr>
          <p:nvPr/>
        </p:nvSpPr>
        <p:spPr bwMode="auto">
          <a:xfrm>
            <a:off x="6858000" y="3505200"/>
            <a:ext cx="152400" cy="152400"/>
          </a:xfrm>
          <a:prstGeom prst="diamond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0391" name="AutoShape 39"/>
          <p:cNvSpPr>
            <a:spLocks noChangeArrowheads="1"/>
          </p:cNvSpPr>
          <p:nvPr/>
        </p:nvSpPr>
        <p:spPr bwMode="auto">
          <a:xfrm>
            <a:off x="7467600" y="4724400"/>
            <a:ext cx="152400" cy="152400"/>
          </a:xfrm>
          <a:prstGeom prst="diamond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0392" name="AutoShape 40"/>
          <p:cNvSpPr>
            <a:spLocks noChangeArrowheads="1"/>
          </p:cNvSpPr>
          <p:nvPr/>
        </p:nvSpPr>
        <p:spPr bwMode="auto">
          <a:xfrm>
            <a:off x="6629400" y="2057400"/>
            <a:ext cx="152400" cy="152400"/>
          </a:xfrm>
          <a:prstGeom prst="diamond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00393" name="Group 41"/>
          <p:cNvGrpSpPr>
            <a:grpSpLocks/>
          </p:cNvGrpSpPr>
          <p:nvPr/>
        </p:nvGrpSpPr>
        <p:grpSpPr bwMode="auto">
          <a:xfrm>
            <a:off x="3505200" y="1905000"/>
            <a:ext cx="2895600" cy="2590800"/>
            <a:chOff x="2208" y="1536"/>
            <a:chExt cx="1824" cy="1632"/>
          </a:xfrm>
        </p:grpSpPr>
        <p:sp>
          <p:nvSpPr>
            <p:cNvPr id="100394" name="Line 42"/>
            <p:cNvSpPr>
              <a:spLocks noChangeShapeType="1"/>
            </p:cNvSpPr>
            <p:nvPr/>
          </p:nvSpPr>
          <p:spPr bwMode="auto">
            <a:xfrm>
              <a:off x="2976" y="1536"/>
              <a:ext cx="960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0395" name="Line 43"/>
            <p:cNvSpPr>
              <a:spLocks noChangeShapeType="1"/>
            </p:cNvSpPr>
            <p:nvPr/>
          </p:nvSpPr>
          <p:spPr bwMode="auto">
            <a:xfrm flipH="1">
              <a:off x="2208" y="2352"/>
              <a:ext cx="140" cy="384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0396" name="Line 44"/>
            <p:cNvSpPr>
              <a:spLocks noChangeShapeType="1"/>
            </p:cNvSpPr>
            <p:nvPr/>
          </p:nvSpPr>
          <p:spPr bwMode="auto">
            <a:xfrm flipV="1">
              <a:off x="3744" y="2688"/>
              <a:ext cx="288" cy="48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3" name="Slide Number Placeholder 4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0730D-7132-4559-B8F4-44F4F07A9532}" type="slidenum">
              <a:rPr lang="en-US" altLang="en-US" smtClean="0"/>
              <a:pPr/>
              <a:t>27</a:t>
            </a:fld>
            <a:endParaRPr lang="en-US" altLang="en-US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0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1378" name="Object 2"/>
          <p:cNvGraphicFramePr>
            <a:graphicFrameLocks noChangeAspect="1"/>
          </p:cNvGraphicFramePr>
          <p:nvPr/>
        </p:nvGraphicFramePr>
        <p:xfrm>
          <a:off x="1066800" y="609600"/>
          <a:ext cx="7100888" cy="5584825"/>
        </p:xfrm>
        <a:graphic>
          <a:graphicData uri="http://schemas.openxmlformats.org/presentationml/2006/ole">
            <p:oleObj spid="_x0000_s101378" name="Chart" r:id="rId3" imgW="7438680" imgH="5850360" progId="Excel.Sheet.8">
              <p:embed/>
            </p:oleObj>
          </a:graphicData>
        </a:graphic>
      </p:graphicFrame>
      <p:grpSp>
        <p:nvGrpSpPr>
          <p:cNvPr id="101381" name="Group 5"/>
          <p:cNvGrpSpPr>
            <a:grpSpLocks/>
          </p:cNvGrpSpPr>
          <p:nvPr/>
        </p:nvGrpSpPr>
        <p:grpSpPr bwMode="auto">
          <a:xfrm>
            <a:off x="6172200" y="1600200"/>
            <a:ext cx="685800" cy="533400"/>
            <a:chOff x="192" y="1824"/>
            <a:chExt cx="432" cy="336"/>
          </a:xfrm>
        </p:grpSpPr>
        <p:sp>
          <p:nvSpPr>
            <p:cNvPr id="101382" name="Oval 6"/>
            <p:cNvSpPr>
              <a:spLocks noChangeArrowheads="1"/>
            </p:cNvSpPr>
            <p:nvPr/>
          </p:nvSpPr>
          <p:spPr bwMode="auto">
            <a:xfrm>
              <a:off x="192" y="1824"/>
              <a:ext cx="144" cy="144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383" name="Text Box 7"/>
            <p:cNvSpPr txBox="1">
              <a:spLocks noChangeArrowheads="1"/>
            </p:cNvSpPr>
            <p:nvPr/>
          </p:nvSpPr>
          <p:spPr bwMode="auto">
            <a:xfrm>
              <a:off x="288" y="1872"/>
              <a:ext cx="33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latin typeface="Times New Roman" pitchFamily="18" charset="0"/>
                </a:rPr>
                <a:t>x</a:t>
              </a:r>
              <a:r>
                <a:rPr lang="en-US" baseline="-25000">
                  <a:latin typeface="Times New Roman" pitchFamily="18" charset="0"/>
                </a:rPr>
                <a:t>1</a:t>
              </a:r>
            </a:p>
          </p:txBody>
        </p:sp>
      </p:grpSp>
      <p:grpSp>
        <p:nvGrpSpPr>
          <p:cNvPr id="101384" name="Group 8"/>
          <p:cNvGrpSpPr>
            <a:grpSpLocks/>
          </p:cNvGrpSpPr>
          <p:nvPr/>
        </p:nvGrpSpPr>
        <p:grpSpPr bwMode="auto">
          <a:xfrm>
            <a:off x="3124200" y="3810000"/>
            <a:ext cx="685800" cy="533400"/>
            <a:chOff x="192" y="1824"/>
            <a:chExt cx="432" cy="336"/>
          </a:xfrm>
        </p:grpSpPr>
        <p:sp>
          <p:nvSpPr>
            <p:cNvPr id="101385" name="Oval 9"/>
            <p:cNvSpPr>
              <a:spLocks noChangeArrowheads="1"/>
            </p:cNvSpPr>
            <p:nvPr/>
          </p:nvSpPr>
          <p:spPr bwMode="auto">
            <a:xfrm>
              <a:off x="192" y="1824"/>
              <a:ext cx="144" cy="144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386" name="Text Box 10"/>
            <p:cNvSpPr txBox="1">
              <a:spLocks noChangeArrowheads="1"/>
            </p:cNvSpPr>
            <p:nvPr/>
          </p:nvSpPr>
          <p:spPr bwMode="auto">
            <a:xfrm>
              <a:off x="288" y="1872"/>
              <a:ext cx="33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latin typeface="Times New Roman" pitchFamily="18" charset="0"/>
                </a:rPr>
                <a:t>x</a:t>
              </a:r>
              <a:r>
                <a:rPr lang="en-US" baseline="-25000">
                  <a:latin typeface="Times New Roman" pitchFamily="18" charset="0"/>
                </a:rPr>
                <a:t>2</a:t>
              </a:r>
            </a:p>
          </p:txBody>
        </p:sp>
      </p:grpSp>
      <p:grpSp>
        <p:nvGrpSpPr>
          <p:cNvPr id="101387" name="Group 11"/>
          <p:cNvGrpSpPr>
            <a:grpSpLocks/>
          </p:cNvGrpSpPr>
          <p:nvPr/>
        </p:nvGrpSpPr>
        <p:grpSpPr bwMode="auto">
          <a:xfrm>
            <a:off x="6248400" y="3505200"/>
            <a:ext cx="685800" cy="533400"/>
            <a:chOff x="192" y="1824"/>
            <a:chExt cx="432" cy="336"/>
          </a:xfrm>
        </p:grpSpPr>
        <p:sp>
          <p:nvSpPr>
            <p:cNvPr id="101388" name="Oval 12"/>
            <p:cNvSpPr>
              <a:spLocks noChangeArrowheads="1"/>
            </p:cNvSpPr>
            <p:nvPr/>
          </p:nvSpPr>
          <p:spPr bwMode="auto">
            <a:xfrm>
              <a:off x="192" y="1824"/>
              <a:ext cx="144" cy="144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389" name="Text Box 13"/>
            <p:cNvSpPr txBox="1">
              <a:spLocks noChangeArrowheads="1"/>
            </p:cNvSpPr>
            <p:nvPr/>
          </p:nvSpPr>
          <p:spPr bwMode="auto">
            <a:xfrm>
              <a:off x="288" y="1872"/>
              <a:ext cx="33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latin typeface="Times New Roman" pitchFamily="18" charset="0"/>
                </a:rPr>
                <a:t>x</a:t>
              </a:r>
              <a:r>
                <a:rPr lang="en-US" baseline="-25000">
                  <a:latin typeface="Times New Roman" pitchFamily="18" charset="0"/>
                </a:rPr>
                <a:t>3</a:t>
              </a:r>
            </a:p>
          </p:txBody>
        </p:sp>
      </p:grpSp>
      <p:sp>
        <p:nvSpPr>
          <p:cNvPr id="101390" name="AutoShape 14"/>
          <p:cNvSpPr>
            <a:spLocks noChangeArrowheads="1"/>
          </p:cNvSpPr>
          <p:nvPr/>
        </p:nvSpPr>
        <p:spPr bwMode="auto">
          <a:xfrm>
            <a:off x="3200400" y="4114800"/>
            <a:ext cx="152400" cy="152400"/>
          </a:xfrm>
          <a:prstGeom prst="diamond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1391" name="AutoShape 15"/>
          <p:cNvSpPr>
            <a:spLocks noChangeArrowheads="1"/>
          </p:cNvSpPr>
          <p:nvPr/>
        </p:nvSpPr>
        <p:spPr bwMode="auto">
          <a:xfrm>
            <a:off x="3352800" y="4343400"/>
            <a:ext cx="152400" cy="152400"/>
          </a:xfrm>
          <a:prstGeom prst="diamond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1392" name="AutoShape 16"/>
          <p:cNvSpPr>
            <a:spLocks noChangeArrowheads="1"/>
          </p:cNvSpPr>
          <p:nvPr/>
        </p:nvSpPr>
        <p:spPr bwMode="auto">
          <a:xfrm>
            <a:off x="3124200" y="4572000"/>
            <a:ext cx="152400" cy="152400"/>
          </a:xfrm>
          <a:prstGeom prst="diamond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1393" name="AutoShape 17"/>
          <p:cNvSpPr>
            <a:spLocks noChangeArrowheads="1"/>
          </p:cNvSpPr>
          <p:nvPr/>
        </p:nvSpPr>
        <p:spPr bwMode="auto">
          <a:xfrm>
            <a:off x="2895600" y="3886200"/>
            <a:ext cx="152400" cy="152400"/>
          </a:xfrm>
          <a:prstGeom prst="diamond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1394" name="AutoShape 18"/>
          <p:cNvSpPr>
            <a:spLocks noChangeArrowheads="1"/>
          </p:cNvSpPr>
          <p:nvPr/>
        </p:nvSpPr>
        <p:spPr bwMode="auto">
          <a:xfrm>
            <a:off x="2895600" y="1524000"/>
            <a:ext cx="152400" cy="152400"/>
          </a:xfrm>
          <a:prstGeom prst="diamond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1395" name="AutoShape 19"/>
          <p:cNvSpPr>
            <a:spLocks noChangeArrowheads="1"/>
          </p:cNvSpPr>
          <p:nvPr/>
        </p:nvSpPr>
        <p:spPr bwMode="auto">
          <a:xfrm>
            <a:off x="2895600" y="3048000"/>
            <a:ext cx="152400" cy="152400"/>
          </a:xfrm>
          <a:prstGeom prst="diamond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1396" name="AutoShape 20"/>
          <p:cNvSpPr>
            <a:spLocks noChangeArrowheads="1"/>
          </p:cNvSpPr>
          <p:nvPr/>
        </p:nvSpPr>
        <p:spPr bwMode="auto">
          <a:xfrm>
            <a:off x="2895600" y="4572000"/>
            <a:ext cx="152400" cy="152400"/>
          </a:xfrm>
          <a:prstGeom prst="diamond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1397" name="AutoShape 21"/>
          <p:cNvSpPr>
            <a:spLocks noChangeArrowheads="1"/>
          </p:cNvSpPr>
          <p:nvPr/>
        </p:nvSpPr>
        <p:spPr bwMode="auto">
          <a:xfrm>
            <a:off x="2438400" y="3581400"/>
            <a:ext cx="152400" cy="152400"/>
          </a:xfrm>
          <a:prstGeom prst="diamond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1398" name="AutoShape 22"/>
          <p:cNvSpPr>
            <a:spLocks noChangeArrowheads="1"/>
          </p:cNvSpPr>
          <p:nvPr/>
        </p:nvSpPr>
        <p:spPr bwMode="auto">
          <a:xfrm>
            <a:off x="4572000" y="3276600"/>
            <a:ext cx="152400" cy="152400"/>
          </a:xfrm>
          <a:prstGeom prst="diamond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1399" name="AutoShape 23"/>
          <p:cNvSpPr>
            <a:spLocks noChangeArrowheads="1"/>
          </p:cNvSpPr>
          <p:nvPr/>
        </p:nvSpPr>
        <p:spPr bwMode="auto">
          <a:xfrm>
            <a:off x="6705600" y="1295400"/>
            <a:ext cx="152400" cy="152400"/>
          </a:xfrm>
          <a:prstGeom prst="diamond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1400" name="AutoShape 24"/>
          <p:cNvSpPr>
            <a:spLocks noChangeArrowheads="1"/>
          </p:cNvSpPr>
          <p:nvPr/>
        </p:nvSpPr>
        <p:spPr bwMode="auto">
          <a:xfrm>
            <a:off x="7162800" y="1371600"/>
            <a:ext cx="152400" cy="152400"/>
          </a:xfrm>
          <a:prstGeom prst="diamond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1401" name="AutoShape 25"/>
          <p:cNvSpPr>
            <a:spLocks noChangeArrowheads="1"/>
          </p:cNvSpPr>
          <p:nvPr/>
        </p:nvSpPr>
        <p:spPr bwMode="auto">
          <a:xfrm>
            <a:off x="7010400" y="1524000"/>
            <a:ext cx="152400" cy="152400"/>
          </a:xfrm>
          <a:prstGeom prst="diamond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1402" name="AutoShape 26"/>
          <p:cNvSpPr>
            <a:spLocks noChangeArrowheads="1"/>
          </p:cNvSpPr>
          <p:nvPr/>
        </p:nvSpPr>
        <p:spPr bwMode="auto">
          <a:xfrm>
            <a:off x="6858000" y="1676400"/>
            <a:ext cx="152400" cy="152400"/>
          </a:xfrm>
          <a:prstGeom prst="diamond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1403" name="AutoShape 27"/>
          <p:cNvSpPr>
            <a:spLocks noChangeArrowheads="1"/>
          </p:cNvSpPr>
          <p:nvPr/>
        </p:nvSpPr>
        <p:spPr bwMode="auto">
          <a:xfrm>
            <a:off x="7162800" y="1828800"/>
            <a:ext cx="152400" cy="152400"/>
          </a:xfrm>
          <a:prstGeom prst="diamond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1404" name="AutoShape 28"/>
          <p:cNvSpPr>
            <a:spLocks noChangeArrowheads="1"/>
          </p:cNvSpPr>
          <p:nvPr/>
        </p:nvSpPr>
        <p:spPr bwMode="auto">
          <a:xfrm>
            <a:off x="7467600" y="2209800"/>
            <a:ext cx="152400" cy="152400"/>
          </a:xfrm>
          <a:prstGeom prst="diamond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1405" name="AutoShape 29"/>
          <p:cNvSpPr>
            <a:spLocks noChangeArrowheads="1"/>
          </p:cNvSpPr>
          <p:nvPr/>
        </p:nvSpPr>
        <p:spPr bwMode="auto">
          <a:xfrm>
            <a:off x="5715000" y="1295400"/>
            <a:ext cx="152400" cy="152400"/>
          </a:xfrm>
          <a:prstGeom prst="diamond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1406" name="AutoShape 30"/>
          <p:cNvSpPr>
            <a:spLocks noChangeArrowheads="1"/>
          </p:cNvSpPr>
          <p:nvPr/>
        </p:nvSpPr>
        <p:spPr bwMode="auto">
          <a:xfrm>
            <a:off x="6019800" y="2743200"/>
            <a:ext cx="152400" cy="152400"/>
          </a:xfrm>
          <a:prstGeom prst="diamond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1407" name="AutoShape 31"/>
          <p:cNvSpPr>
            <a:spLocks noChangeArrowheads="1"/>
          </p:cNvSpPr>
          <p:nvPr/>
        </p:nvSpPr>
        <p:spPr bwMode="auto">
          <a:xfrm>
            <a:off x="6019800" y="4267200"/>
            <a:ext cx="152400" cy="152400"/>
          </a:xfrm>
          <a:prstGeom prst="diamond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1408" name="AutoShape 32"/>
          <p:cNvSpPr>
            <a:spLocks noChangeArrowheads="1"/>
          </p:cNvSpPr>
          <p:nvPr/>
        </p:nvSpPr>
        <p:spPr bwMode="auto">
          <a:xfrm>
            <a:off x="6400800" y="4572000"/>
            <a:ext cx="152400" cy="152400"/>
          </a:xfrm>
          <a:prstGeom prst="diamond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1409" name="AutoShape 33"/>
          <p:cNvSpPr>
            <a:spLocks noChangeArrowheads="1"/>
          </p:cNvSpPr>
          <p:nvPr/>
        </p:nvSpPr>
        <p:spPr bwMode="auto">
          <a:xfrm>
            <a:off x="6781800" y="3810000"/>
            <a:ext cx="152400" cy="152400"/>
          </a:xfrm>
          <a:prstGeom prst="diamond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1410" name="AutoShape 34"/>
          <p:cNvSpPr>
            <a:spLocks noChangeArrowheads="1"/>
          </p:cNvSpPr>
          <p:nvPr/>
        </p:nvSpPr>
        <p:spPr bwMode="auto">
          <a:xfrm>
            <a:off x="5943600" y="3200400"/>
            <a:ext cx="152400" cy="152400"/>
          </a:xfrm>
          <a:prstGeom prst="diamond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1411" name="AutoShape 35"/>
          <p:cNvSpPr>
            <a:spLocks noChangeArrowheads="1"/>
          </p:cNvSpPr>
          <p:nvPr/>
        </p:nvSpPr>
        <p:spPr bwMode="auto">
          <a:xfrm>
            <a:off x="5181600" y="3657600"/>
            <a:ext cx="152400" cy="152400"/>
          </a:xfrm>
          <a:prstGeom prst="diamond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1412" name="AutoShape 36"/>
          <p:cNvSpPr>
            <a:spLocks noChangeArrowheads="1"/>
          </p:cNvSpPr>
          <p:nvPr/>
        </p:nvSpPr>
        <p:spPr bwMode="auto">
          <a:xfrm>
            <a:off x="7162800" y="4114800"/>
            <a:ext cx="152400" cy="152400"/>
          </a:xfrm>
          <a:prstGeom prst="diamond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1413" name="AutoShape 37"/>
          <p:cNvSpPr>
            <a:spLocks noChangeArrowheads="1"/>
          </p:cNvSpPr>
          <p:nvPr/>
        </p:nvSpPr>
        <p:spPr bwMode="auto">
          <a:xfrm>
            <a:off x="7010400" y="4495800"/>
            <a:ext cx="152400" cy="152400"/>
          </a:xfrm>
          <a:prstGeom prst="diamond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1414" name="AutoShape 38"/>
          <p:cNvSpPr>
            <a:spLocks noChangeArrowheads="1"/>
          </p:cNvSpPr>
          <p:nvPr/>
        </p:nvSpPr>
        <p:spPr bwMode="auto">
          <a:xfrm>
            <a:off x="6858000" y="3505200"/>
            <a:ext cx="152400" cy="152400"/>
          </a:xfrm>
          <a:prstGeom prst="diamond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1415" name="AutoShape 39"/>
          <p:cNvSpPr>
            <a:spLocks noChangeArrowheads="1"/>
          </p:cNvSpPr>
          <p:nvPr/>
        </p:nvSpPr>
        <p:spPr bwMode="auto">
          <a:xfrm>
            <a:off x="7467600" y="4724400"/>
            <a:ext cx="152400" cy="152400"/>
          </a:xfrm>
          <a:prstGeom prst="diamond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1416" name="AutoShape 40"/>
          <p:cNvSpPr>
            <a:spLocks noChangeArrowheads="1"/>
          </p:cNvSpPr>
          <p:nvPr/>
        </p:nvSpPr>
        <p:spPr bwMode="auto">
          <a:xfrm>
            <a:off x="6629400" y="2057400"/>
            <a:ext cx="152400" cy="152400"/>
          </a:xfrm>
          <a:prstGeom prst="diamond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01417" name="Group 41"/>
          <p:cNvGrpSpPr>
            <a:grpSpLocks/>
          </p:cNvGrpSpPr>
          <p:nvPr/>
        </p:nvGrpSpPr>
        <p:grpSpPr bwMode="auto">
          <a:xfrm>
            <a:off x="2819400" y="1676400"/>
            <a:ext cx="3962400" cy="2514600"/>
            <a:chOff x="1776" y="1392"/>
            <a:chExt cx="2496" cy="1584"/>
          </a:xfrm>
        </p:grpSpPr>
        <p:sp>
          <p:nvSpPr>
            <p:cNvPr id="101418" name="Line 42"/>
            <p:cNvSpPr>
              <a:spLocks noChangeShapeType="1"/>
            </p:cNvSpPr>
            <p:nvPr/>
          </p:nvSpPr>
          <p:spPr bwMode="auto">
            <a:xfrm flipH="1" flipV="1">
              <a:off x="1776" y="2592"/>
              <a:ext cx="192" cy="144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1419" name="Line 43"/>
            <p:cNvSpPr>
              <a:spLocks noChangeShapeType="1"/>
            </p:cNvSpPr>
            <p:nvPr/>
          </p:nvSpPr>
          <p:spPr bwMode="auto">
            <a:xfrm flipH="1">
              <a:off x="3840" y="2736"/>
              <a:ext cx="96" cy="24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1420" name="Line 44"/>
            <p:cNvSpPr>
              <a:spLocks noChangeShapeType="1"/>
            </p:cNvSpPr>
            <p:nvPr/>
          </p:nvSpPr>
          <p:spPr bwMode="auto">
            <a:xfrm>
              <a:off x="4080" y="1392"/>
              <a:ext cx="192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3" name="Slide Number Placeholder 4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0730D-7132-4559-B8F4-44F4F07A9532}" type="slidenum">
              <a:rPr lang="en-US" altLang="en-US" smtClean="0"/>
              <a:pPr/>
              <a:t>28</a:t>
            </a:fld>
            <a:endParaRPr lang="en-US" altLang="en-U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3426" name="Object 2"/>
          <p:cNvGraphicFramePr>
            <a:graphicFrameLocks noChangeAspect="1"/>
          </p:cNvGraphicFramePr>
          <p:nvPr/>
        </p:nvGraphicFramePr>
        <p:xfrm>
          <a:off x="1066800" y="609600"/>
          <a:ext cx="7100888" cy="5584825"/>
        </p:xfrm>
        <a:graphic>
          <a:graphicData uri="http://schemas.openxmlformats.org/presentationml/2006/ole">
            <p:oleObj spid="_x0000_s103426" name="Chart" r:id="rId3" imgW="7438680" imgH="5850360" progId="Excel.Sheet.8">
              <p:embed/>
            </p:oleObj>
          </a:graphicData>
        </a:graphic>
      </p:graphicFrame>
      <p:grpSp>
        <p:nvGrpSpPr>
          <p:cNvPr id="103429" name="Group 5"/>
          <p:cNvGrpSpPr>
            <a:grpSpLocks/>
          </p:cNvGrpSpPr>
          <p:nvPr/>
        </p:nvGrpSpPr>
        <p:grpSpPr bwMode="auto">
          <a:xfrm>
            <a:off x="6553200" y="1600200"/>
            <a:ext cx="685800" cy="533400"/>
            <a:chOff x="192" y="1824"/>
            <a:chExt cx="432" cy="336"/>
          </a:xfrm>
        </p:grpSpPr>
        <p:sp>
          <p:nvSpPr>
            <p:cNvPr id="103430" name="Oval 6"/>
            <p:cNvSpPr>
              <a:spLocks noChangeArrowheads="1"/>
            </p:cNvSpPr>
            <p:nvPr/>
          </p:nvSpPr>
          <p:spPr bwMode="auto">
            <a:xfrm>
              <a:off x="192" y="1824"/>
              <a:ext cx="144" cy="144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31" name="Text Box 7"/>
            <p:cNvSpPr txBox="1">
              <a:spLocks noChangeArrowheads="1"/>
            </p:cNvSpPr>
            <p:nvPr/>
          </p:nvSpPr>
          <p:spPr bwMode="auto">
            <a:xfrm>
              <a:off x="288" y="1872"/>
              <a:ext cx="33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latin typeface="Times New Roman" pitchFamily="18" charset="0"/>
                </a:rPr>
                <a:t>x</a:t>
              </a:r>
              <a:r>
                <a:rPr lang="en-US" baseline="-25000">
                  <a:latin typeface="Times New Roman" pitchFamily="18" charset="0"/>
                </a:rPr>
                <a:t>1</a:t>
              </a:r>
            </a:p>
          </p:txBody>
        </p:sp>
      </p:grpSp>
      <p:grpSp>
        <p:nvGrpSpPr>
          <p:cNvPr id="103432" name="Group 8"/>
          <p:cNvGrpSpPr>
            <a:grpSpLocks/>
          </p:cNvGrpSpPr>
          <p:nvPr/>
        </p:nvGrpSpPr>
        <p:grpSpPr bwMode="auto">
          <a:xfrm>
            <a:off x="2743200" y="3505200"/>
            <a:ext cx="685800" cy="533400"/>
            <a:chOff x="192" y="1824"/>
            <a:chExt cx="432" cy="336"/>
          </a:xfrm>
        </p:grpSpPr>
        <p:sp>
          <p:nvSpPr>
            <p:cNvPr id="103433" name="Oval 9"/>
            <p:cNvSpPr>
              <a:spLocks noChangeArrowheads="1"/>
            </p:cNvSpPr>
            <p:nvPr/>
          </p:nvSpPr>
          <p:spPr bwMode="auto">
            <a:xfrm>
              <a:off x="192" y="1824"/>
              <a:ext cx="144" cy="144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34" name="Text Box 10"/>
            <p:cNvSpPr txBox="1">
              <a:spLocks noChangeArrowheads="1"/>
            </p:cNvSpPr>
            <p:nvPr/>
          </p:nvSpPr>
          <p:spPr bwMode="auto">
            <a:xfrm>
              <a:off x="288" y="1872"/>
              <a:ext cx="33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latin typeface="Times New Roman" pitchFamily="18" charset="0"/>
                </a:rPr>
                <a:t>x</a:t>
              </a:r>
              <a:r>
                <a:rPr lang="en-US" baseline="-25000">
                  <a:latin typeface="Times New Roman" pitchFamily="18" charset="0"/>
                </a:rPr>
                <a:t>2</a:t>
              </a:r>
            </a:p>
          </p:txBody>
        </p:sp>
      </p:grpSp>
      <p:grpSp>
        <p:nvGrpSpPr>
          <p:cNvPr id="103435" name="Group 11"/>
          <p:cNvGrpSpPr>
            <a:grpSpLocks/>
          </p:cNvGrpSpPr>
          <p:nvPr/>
        </p:nvGrpSpPr>
        <p:grpSpPr bwMode="auto">
          <a:xfrm>
            <a:off x="6172200" y="3733800"/>
            <a:ext cx="685800" cy="533400"/>
            <a:chOff x="192" y="1824"/>
            <a:chExt cx="432" cy="336"/>
          </a:xfrm>
        </p:grpSpPr>
        <p:sp>
          <p:nvSpPr>
            <p:cNvPr id="103436" name="Oval 12"/>
            <p:cNvSpPr>
              <a:spLocks noChangeArrowheads="1"/>
            </p:cNvSpPr>
            <p:nvPr/>
          </p:nvSpPr>
          <p:spPr bwMode="auto">
            <a:xfrm>
              <a:off x="192" y="1824"/>
              <a:ext cx="144" cy="144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37" name="Text Box 13"/>
            <p:cNvSpPr txBox="1">
              <a:spLocks noChangeArrowheads="1"/>
            </p:cNvSpPr>
            <p:nvPr/>
          </p:nvSpPr>
          <p:spPr bwMode="auto">
            <a:xfrm>
              <a:off x="288" y="1872"/>
              <a:ext cx="33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latin typeface="Times New Roman" pitchFamily="18" charset="0"/>
                </a:rPr>
                <a:t>x</a:t>
              </a:r>
              <a:r>
                <a:rPr lang="en-US" baseline="-25000">
                  <a:latin typeface="Times New Roman" pitchFamily="18" charset="0"/>
                </a:rPr>
                <a:t>3</a:t>
              </a:r>
            </a:p>
          </p:txBody>
        </p:sp>
      </p:grpSp>
      <p:sp>
        <p:nvSpPr>
          <p:cNvPr id="103438" name="AutoShape 14"/>
          <p:cNvSpPr>
            <a:spLocks noChangeArrowheads="1"/>
          </p:cNvSpPr>
          <p:nvPr/>
        </p:nvSpPr>
        <p:spPr bwMode="auto">
          <a:xfrm>
            <a:off x="3200400" y="4114800"/>
            <a:ext cx="152400" cy="152400"/>
          </a:xfrm>
          <a:prstGeom prst="diamond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439" name="AutoShape 15"/>
          <p:cNvSpPr>
            <a:spLocks noChangeArrowheads="1"/>
          </p:cNvSpPr>
          <p:nvPr/>
        </p:nvSpPr>
        <p:spPr bwMode="auto">
          <a:xfrm>
            <a:off x="3352800" y="4343400"/>
            <a:ext cx="152400" cy="152400"/>
          </a:xfrm>
          <a:prstGeom prst="diamond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440" name="AutoShape 16"/>
          <p:cNvSpPr>
            <a:spLocks noChangeArrowheads="1"/>
          </p:cNvSpPr>
          <p:nvPr/>
        </p:nvSpPr>
        <p:spPr bwMode="auto">
          <a:xfrm>
            <a:off x="3124200" y="4572000"/>
            <a:ext cx="152400" cy="152400"/>
          </a:xfrm>
          <a:prstGeom prst="diamond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441" name="AutoShape 17"/>
          <p:cNvSpPr>
            <a:spLocks noChangeArrowheads="1"/>
          </p:cNvSpPr>
          <p:nvPr/>
        </p:nvSpPr>
        <p:spPr bwMode="auto">
          <a:xfrm>
            <a:off x="2895600" y="3886200"/>
            <a:ext cx="152400" cy="152400"/>
          </a:xfrm>
          <a:prstGeom prst="diamond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442" name="AutoShape 18"/>
          <p:cNvSpPr>
            <a:spLocks noChangeArrowheads="1"/>
          </p:cNvSpPr>
          <p:nvPr/>
        </p:nvSpPr>
        <p:spPr bwMode="auto">
          <a:xfrm>
            <a:off x="2895600" y="1524000"/>
            <a:ext cx="152400" cy="152400"/>
          </a:xfrm>
          <a:prstGeom prst="diamond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443" name="AutoShape 19"/>
          <p:cNvSpPr>
            <a:spLocks noChangeArrowheads="1"/>
          </p:cNvSpPr>
          <p:nvPr/>
        </p:nvSpPr>
        <p:spPr bwMode="auto">
          <a:xfrm>
            <a:off x="2895600" y="3048000"/>
            <a:ext cx="152400" cy="152400"/>
          </a:xfrm>
          <a:prstGeom prst="diamond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444" name="AutoShape 20"/>
          <p:cNvSpPr>
            <a:spLocks noChangeArrowheads="1"/>
          </p:cNvSpPr>
          <p:nvPr/>
        </p:nvSpPr>
        <p:spPr bwMode="auto">
          <a:xfrm>
            <a:off x="2895600" y="4572000"/>
            <a:ext cx="152400" cy="152400"/>
          </a:xfrm>
          <a:prstGeom prst="diamond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445" name="AutoShape 21"/>
          <p:cNvSpPr>
            <a:spLocks noChangeArrowheads="1"/>
          </p:cNvSpPr>
          <p:nvPr/>
        </p:nvSpPr>
        <p:spPr bwMode="auto">
          <a:xfrm>
            <a:off x="2438400" y="3581400"/>
            <a:ext cx="152400" cy="152400"/>
          </a:xfrm>
          <a:prstGeom prst="diamond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446" name="AutoShape 22"/>
          <p:cNvSpPr>
            <a:spLocks noChangeArrowheads="1"/>
          </p:cNvSpPr>
          <p:nvPr/>
        </p:nvSpPr>
        <p:spPr bwMode="auto">
          <a:xfrm>
            <a:off x="4572000" y="3276600"/>
            <a:ext cx="152400" cy="152400"/>
          </a:xfrm>
          <a:prstGeom prst="diamond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447" name="AutoShape 23"/>
          <p:cNvSpPr>
            <a:spLocks noChangeArrowheads="1"/>
          </p:cNvSpPr>
          <p:nvPr/>
        </p:nvSpPr>
        <p:spPr bwMode="auto">
          <a:xfrm>
            <a:off x="6705600" y="1295400"/>
            <a:ext cx="152400" cy="152400"/>
          </a:xfrm>
          <a:prstGeom prst="diamond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448" name="AutoShape 24"/>
          <p:cNvSpPr>
            <a:spLocks noChangeArrowheads="1"/>
          </p:cNvSpPr>
          <p:nvPr/>
        </p:nvSpPr>
        <p:spPr bwMode="auto">
          <a:xfrm>
            <a:off x="7162800" y="1371600"/>
            <a:ext cx="152400" cy="152400"/>
          </a:xfrm>
          <a:prstGeom prst="diamond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449" name="AutoShape 25"/>
          <p:cNvSpPr>
            <a:spLocks noChangeArrowheads="1"/>
          </p:cNvSpPr>
          <p:nvPr/>
        </p:nvSpPr>
        <p:spPr bwMode="auto">
          <a:xfrm>
            <a:off x="7010400" y="1524000"/>
            <a:ext cx="152400" cy="152400"/>
          </a:xfrm>
          <a:prstGeom prst="diamond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450" name="AutoShape 26"/>
          <p:cNvSpPr>
            <a:spLocks noChangeArrowheads="1"/>
          </p:cNvSpPr>
          <p:nvPr/>
        </p:nvSpPr>
        <p:spPr bwMode="auto">
          <a:xfrm>
            <a:off x="6858000" y="1676400"/>
            <a:ext cx="152400" cy="152400"/>
          </a:xfrm>
          <a:prstGeom prst="diamond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451" name="AutoShape 27"/>
          <p:cNvSpPr>
            <a:spLocks noChangeArrowheads="1"/>
          </p:cNvSpPr>
          <p:nvPr/>
        </p:nvSpPr>
        <p:spPr bwMode="auto">
          <a:xfrm>
            <a:off x="7162800" y="1828800"/>
            <a:ext cx="152400" cy="152400"/>
          </a:xfrm>
          <a:prstGeom prst="diamond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452" name="AutoShape 28"/>
          <p:cNvSpPr>
            <a:spLocks noChangeArrowheads="1"/>
          </p:cNvSpPr>
          <p:nvPr/>
        </p:nvSpPr>
        <p:spPr bwMode="auto">
          <a:xfrm>
            <a:off x="7467600" y="2209800"/>
            <a:ext cx="152400" cy="152400"/>
          </a:xfrm>
          <a:prstGeom prst="diamond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453" name="AutoShape 29"/>
          <p:cNvSpPr>
            <a:spLocks noChangeArrowheads="1"/>
          </p:cNvSpPr>
          <p:nvPr/>
        </p:nvSpPr>
        <p:spPr bwMode="auto">
          <a:xfrm>
            <a:off x="5715000" y="1295400"/>
            <a:ext cx="152400" cy="152400"/>
          </a:xfrm>
          <a:prstGeom prst="diamond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454" name="AutoShape 30"/>
          <p:cNvSpPr>
            <a:spLocks noChangeArrowheads="1"/>
          </p:cNvSpPr>
          <p:nvPr/>
        </p:nvSpPr>
        <p:spPr bwMode="auto">
          <a:xfrm>
            <a:off x="6019800" y="2743200"/>
            <a:ext cx="152400" cy="152400"/>
          </a:xfrm>
          <a:prstGeom prst="diamond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455" name="AutoShape 31"/>
          <p:cNvSpPr>
            <a:spLocks noChangeArrowheads="1"/>
          </p:cNvSpPr>
          <p:nvPr/>
        </p:nvSpPr>
        <p:spPr bwMode="auto">
          <a:xfrm>
            <a:off x="6019800" y="4267200"/>
            <a:ext cx="152400" cy="152400"/>
          </a:xfrm>
          <a:prstGeom prst="diamond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456" name="AutoShape 32"/>
          <p:cNvSpPr>
            <a:spLocks noChangeArrowheads="1"/>
          </p:cNvSpPr>
          <p:nvPr/>
        </p:nvSpPr>
        <p:spPr bwMode="auto">
          <a:xfrm>
            <a:off x="6400800" y="4572000"/>
            <a:ext cx="152400" cy="152400"/>
          </a:xfrm>
          <a:prstGeom prst="diamond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457" name="AutoShape 33"/>
          <p:cNvSpPr>
            <a:spLocks noChangeArrowheads="1"/>
          </p:cNvSpPr>
          <p:nvPr/>
        </p:nvSpPr>
        <p:spPr bwMode="auto">
          <a:xfrm>
            <a:off x="6781800" y="3810000"/>
            <a:ext cx="152400" cy="152400"/>
          </a:xfrm>
          <a:prstGeom prst="diamond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458" name="AutoShape 34"/>
          <p:cNvSpPr>
            <a:spLocks noChangeArrowheads="1"/>
          </p:cNvSpPr>
          <p:nvPr/>
        </p:nvSpPr>
        <p:spPr bwMode="auto">
          <a:xfrm>
            <a:off x="5943600" y="3200400"/>
            <a:ext cx="152400" cy="152400"/>
          </a:xfrm>
          <a:prstGeom prst="diamond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459" name="AutoShape 35"/>
          <p:cNvSpPr>
            <a:spLocks noChangeArrowheads="1"/>
          </p:cNvSpPr>
          <p:nvPr/>
        </p:nvSpPr>
        <p:spPr bwMode="auto">
          <a:xfrm>
            <a:off x="5181600" y="3657600"/>
            <a:ext cx="152400" cy="152400"/>
          </a:xfrm>
          <a:prstGeom prst="diamond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460" name="AutoShape 36"/>
          <p:cNvSpPr>
            <a:spLocks noChangeArrowheads="1"/>
          </p:cNvSpPr>
          <p:nvPr/>
        </p:nvSpPr>
        <p:spPr bwMode="auto">
          <a:xfrm>
            <a:off x="7162800" y="4114800"/>
            <a:ext cx="152400" cy="152400"/>
          </a:xfrm>
          <a:prstGeom prst="diamond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461" name="AutoShape 37"/>
          <p:cNvSpPr>
            <a:spLocks noChangeArrowheads="1"/>
          </p:cNvSpPr>
          <p:nvPr/>
        </p:nvSpPr>
        <p:spPr bwMode="auto">
          <a:xfrm>
            <a:off x="7010400" y="4495800"/>
            <a:ext cx="152400" cy="152400"/>
          </a:xfrm>
          <a:prstGeom prst="diamond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462" name="AutoShape 38"/>
          <p:cNvSpPr>
            <a:spLocks noChangeArrowheads="1"/>
          </p:cNvSpPr>
          <p:nvPr/>
        </p:nvSpPr>
        <p:spPr bwMode="auto">
          <a:xfrm>
            <a:off x="6858000" y="3505200"/>
            <a:ext cx="152400" cy="152400"/>
          </a:xfrm>
          <a:prstGeom prst="diamond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463" name="AutoShape 39"/>
          <p:cNvSpPr>
            <a:spLocks noChangeArrowheads="1"/>
          </p:cNvSpPr>
          <p:nvPr/>
        </p:nvSpPr>
        <p:spPr bwMode="auto">
          <a:xfrm>
            <a:off x="7467600" y="4724400"/>
            <a:ext cx="152400" cy="152400"/>
          </a:xfrm>
          <a:prstGeom prst="diamond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464" name="AutoShape 40"/>
          <p:cNvSpPr>
            <a:spLocks noChangeArrowheads="1"/>
          </p:cNvSpPr>
          <p:nvPr/>
        </p:nvSpPr>
        <p:spPr bwMode="auto">
          <a:xfrm>
            <a:off x="6629400" y="2057400"/>
            <a:ext cx="152400" cy="152400"/>
          </a:xfrm>
          <a:prstGeom prst="diamond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" name="Slide Number Placeholder 3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0730D-7132-4559-B8F4-44F4F07A9532}" type="slidenum">
              <a:rPr lang="en-US" altLang="en-US" smtClean="0"/>
              <a:pPr/>
              <a:t>29</a:t>
            </a:fld>
            <a:endParaRPr lang="en-US" altLang="en-U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Outline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3200"/>
              <a:t>Microarrays</a:t>
            </a:r>
          </a:p>
          <a:p>
            <a:r>
              <a:rPr lang="en-US" sz="3200"/>
              <a:t>Hierarchical Clustering</a:t>
            </a:r>
          </a:p>
          <a:p>
            <a:r>
              <a:rPr lang="en-US" sz="3200"/>
              <a:t>K-Means Clustering</a:t>
            </a:r>
          </a:p>
          <a:p>
            <a:r>
              <a:rPr lang="en-US" sz="3200"/>
              <a:t>Corrupted Cliques Problem</a:t>
            </a:r>
          </a:p>
          <a:p>
            <a:r>
              <a:rPr lang="en-US" sz="3200"/>
              <a:t>CAST Clustering Algorithm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1CA2D-48F6-4BE8-8DCD-B7F1C6B83245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Conservative K-Means Algorithm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lnSpc>
                <a:spcPct val="80000"/>
              </a:lnSpc>
            </a:pPr>
            <a:r>
              <a:rPr lang="en-US" sz="2600" dirty="0"/>
              <a:t>Lloyd algorithm is fast but in each iteration it moves many data points, not necessarily causing better convergence. 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endParaRPr lang="en-US" sz="500" dirty="0"/>
          </a:p>
          <a:p>
            <a:pPr marL="609600" indent="-609600">
              <a:lnSpc>
                <a:spcPct val="80000"/>
              </a:lnSpc>
            </a:pPr>
            <a:r>
              <a:rPr lang="en-US" sz="2600" dirty="0"/>
              <a:t>A more conservative method would be to move one point at a time only if it improves the overall </a:t>
            </a:r>
            <a:r>
              <a:rPr lang="en-US" sz="2600" b="1" dirty="0"/>
              <a:t>clustering </a:t>
            </a:r>
            <a:r>
              <a:rPr lang="en-US" sz="2600" b="1" dirty="0" smtClean="0"/>
              <a:t>cost </a:t>
            </a:r>
            <a:r>
              <a:rPr lang="en-US" sz="2600" dirty="0" smtClean="0"/>
              <a:t>(</a:t>
            </a:r>
            <a:r>
              <a:rPr lang="en-US" sz="2800" dirty="0" smtClean="0"/>
              <a:t>Squared Error Distortion is one particular choice of cost</a:t>
            </a:r>
            <a:r>
              <a:rPr lang="en-US" sz="2600" dirty="0" smtClean="0"/>
              <a:t>)</a:t>
            </a:r>
            <a:endParaRPr lang="en-US" sz="2600" dirty="0"/>
          </a:p>
          <a:p>
            <a:pPr marL="609600" indent="-609600">
              <a:lnSpc>
                <a:spcPct val="80000"/>
              </a:lnSpc>
              <a:buFontTx/>
              <a:buNone/>
            </a:pPr>
            <a:endParaRPr lang="en-US" sz="2600" b="1" dirty="0"/>
          </a:p>
          <a:p>
            <a:pPr marL="990600" lvl="1" indent="-533400">
              <a:lnSpc>
                <a:spcPct val="80000"/>
              </a:lnSpc>
              <a:buClr>
                <a:schemeClr val="accent1"/>
              </a:buClr>
            </a:pPr>
            <a:r>
              <a:rPr lang="en-US" dirty="0"/>
              <a:t>The smaller the clustering cost of a partition of data points is the better that clustering is</a:t>
            </a:r>
          </a:p>
          <a:p>
            <a:pPr marL="990600" lvl="1" indent="-533400">
              <a:lnSpc>
                <a:spcPct val="80000"/>
              </a:lnSpc>
              <a:buClr>
                <a:schemeClr val="accent1"/>
              </a:buClr>
            </a:pPr>
            <a:endParaRPr lang="en-US" sz="500" dirty="0"/>
          </a:p>
          <a:p>
            <a:pPr marL="990600" lvl="1" indent="-533400">
              <a:lnSpc>
                <a:spcPct val="80000"/>
              </a:lnSpc>
              <a:buClr>
                <a:schemeClr val="accent1"/>
              </a:buClr>
            </a:pPr>
            <a:r>
              <a:rPr lang="en-US" dirty="0"/>
              <a:t>Different methods (e.g., the squared error distortion) can be used to measure this clustering cost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1CA2D-48F6-4BE8-8DCD-B7F1C6B83245}" type="slidenum">
              <a:rPr lang="en-US" altLang="en-US" smtClean="0"/>
              <a:pPr/>
              <a:t>30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K-Means “Greedy” Algorithm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71500" indent="-571500">
              <a:lnSpc>
                <a:spcPct val="80000"/>
              </a:lnSpc>
              <a:buFontTx/>
              <a:buAutoNum type="arabicPeriod"/>
            </a:pPr>
            <a:r>
              <a:rPr lang="en-US" sz="2000" u="sng" dirty="0" err="1">
                <a:latin typeface="Lucida Sans Unicode" pitchFamily="34" charset="0"/>
              </a:rPr>
              <a:t>ProgressiveGreedyK</a:t>
            </a:r>
            <a:r>
              <a:rPr lang="en-US" sz="2000" u="sng" dirty="0">
                <a:latin typeface="Lucida Sans Unicode" pitchFamily="34" charset="0"/>
              </a:rPr>
              <a:t>-Means(</a:t>
            </a:r>
            <a:r>
              <a:rPr lang="en-US" sz="2000" i="1" u="sng" dirty="0">
                <a:latin typeface="Lucida Sans Unicode" pitchFamily="34" charset="0"/>
              </a:rPr>
              <a:t>k</a:t>
            </a:r>
            <a:r>
              <a:rPr lang="en-US" sz="2000" u="sng" dirty="0">
                <a:latin typeface="Lucida Sans Unicode" pitchFamily="34" charset="0"/>
              </a:rPr>
              <a:t>)</a:t>
            </a:r>
          </a:p>
          <a:p>
            <a:pPr marL="571500" indent="-571500">
              <a:lnSpc>
                <a:spcPct val="80000"/>
              </a:lnSpc>
              <a:buFontTx/>
              <a:buAutoNum type="arabicPeriod"/>
            </a:pPr>
            <a:r>
              <a:rPr lang="en-US" sz="2000" dirty="0">
                <a:latin typeface="Lucida Sans Unicode" pitchFamily="34" charset="0"/>
              </a:rPr>
              <a:t>Select an arbitrary partition </a:t>
            </a:r>
            <a:r>
              <a:rPr lang="en-US" sz="2000" i="1" dirty="0">
                <a:latin typeface="Lucida Sans Unicode" pitchFamily="34" charset="0"/>
              </a:rPr>
              <a:t>P</a:t>
            </a:r>
            <a:r>
              <a:rPr lang="en-US" sz="2000" dirty="0">
                <a:latin typeface="Lucida Sans Unicode" pitchFamily="34" charset="0"/>
              </a:rPr>
              <a:t> into </a:t>
            </a:r>
            <a:r>
              <a:rPr lang="en-US" sz="2000" i="1" dirty="0">
                <a:latin typeface="Lucida Sans Unicode" pitchFamily="34" charset="0"/>
              </a:rPr>
              <a:t>k</a:t>
            </a:r>
            <a:r>
              <a:rPr lang="en-US" sz="2000" dirty="0">
                <a:latin typeface="Lucida Sans Unicode" pitchFamily="34" charset="0"/>
              </a:rPr>
              <a:t> clusters</a:t>
            </a:r>
          </a:p>
          <a:p>
            <a:pPr marL="571500" indent="-571500">
              <a:lnSpc>
                <a:spcPct val="80000"/>
              </a:lnSpc>
              <a:buFontTx/>
              <a:buAutoNum type="arabicPeriod"/>
            </a:pPr>
            <a:r>
              <a:rPr lang="en-US" sz="2000" b="1" dirty="0">
                <a:latin typeface="Lucida Sans Unicode" pitchFamily="34" charset="0"/>
              </a:rPr>
              <a:t>while</a:t>
            </a:r>
            <a:r>
              <a:rPr lang="en-US" sz="2000" dirty="0">
                <a:latin typeface="Lucida Sans Unicode" pitchFamily="34" charset="0"/>
              </a:rPr>
              <a:t> forever</a:t>
            </a:r>
          </a:p>
          <a:p>
            <a:pPr marL="571500" indent="-571500">
              <a:lnSpc>
                <a:spcPct val="80000"/>
              </a:lnSpc>
              <a:buFontTx/>
              <a:buAutoNum type="arabicPeriod"/>
            </a:pPr>
            <a:r>
              <a:rPr lang="en-US" sz="2000" i="1" dirty="0">
                <a:latin typeface="Lucida Sans Unicode" pitchFamily="34" charset="0"/>
              </a:rPr>
              <a:t>   </a:t>
            </a:r>
            <a:r>
              <a:rPr lang="en-US" sz="2000" i="1" dirty="0" err="1">
                <a:latin typeface="Lucida Sans Unicode" pitchFamily="34" charset="0"/>
              </a:rPr>
              <a:t>bestChange</a:t>
            </a:r>
            <a:r>
              <a:rPr lang="en-US" sz="2000" dirty="0">
                <a:latin typeface="Lucida Sans Unicode" pitchFamily="34" charset="0"/>
              </a:rPr>
              <a:t> </a:t>
            </a:r>
            <a:r>
              <a:rPr lang="en-US" sz="2000" dirty="0">
                <a:latin typeface="Lucida Sans Unicode" pitchFamily="34" charset="0"/>
                <a:sym typeface="Wingdings" pitchFamily="2" charset="2"/>
              </a:rPr>
              <a:t></a:t>
            </a:r>
            <a:r>
              <a:rPr lang="en-US" sz="2000" dirty="0">
                <a:latin typeface="Lucida Sans Unicode" pitchFamily="34" charset="0"/>
              </a:rPr>
              <a:t> 0</a:t>
            </a:r>
          </a:p>
          <a:p>
            <a:pPr marL="571500" indent="-571500">
              <a:lnSpc>
                <a:spcPct val="80000"/>
              </a:lnSpc>
              <a:buFontTx/>
              <a:buAutoNum type="arabicPeriod"/>
            </a:pPr>
            <a:r>
              <a:rPr lang="en-US" sz="2000" b="1" dirty="0">
                <a:latin typeface="Lucida Sans Unicode" pitchFamily="34" charset="0"/>
              </a:rPr>
              <a:t>   for</a:t>
            </a:r>
            <a:r>
              <a:rPr lang="en-US" sz="2000" dirty="0">
                <a:latin typeface="Lucida Sans Unicode" pitchFamily="34" charset="0"/>
              </a:rPr>
              <a:t> every cluster </a:t>
            </a:r>
            <a:r>
              <a:rPr lang="en-US" sz="2000" i="1" dirty="0">
                <a:latin typeface="Lucida Sans Unicode" pitchFamily="34" charset="0"/>
              </a:rPr>
              <a:t>C</a:t>
            </a:r>
          </a:p>
          <a:p>
            <a:pPr marL="571500" indent="-571500">
              <a:lnSpc>
                <a:spcPct val="80000"/>
              </a:lnSpc>
              <a:buFontTx/>
              <a:buAutoNum type="arabicPeriod"/>
            </a:pPr>
            <a:r>
              <a:rPr lang="en-US" sz="2000" b="1" dirty="0">
                <a:latin typeface="Lucida Sans Unicode" pitchFamily="34" charset="0"/>
              </a:rPr>
              <a:t>      for</a:t>
            </a:r>
            <a:r>
              <a:rPr lang="en-US" sz="2000" dirty="0">
                <a:latin typeface="Lucida Sans Unicode" pitchFamily="34" charset="0"/>
              </a:rPr>
              <a:t> every element </a:t>
            </a:r>
            <a:r>
              <a:rPr lang="en-US" sz="2000" i="1" dirty="0" err="1">
                <a:latin typeface="Lucida Sans Unicode" pitchFamily="34" charset="0"/>
              </a:rPr>
              <a:t>i</a:t>
            </a:r>
            <a:r>
              <a:rPr lang="en-US" sz="2000" dirty="0">
                <a:latin typeface="Lucida Sans Unicode" pitchFamily="34" charset="0"/>
              </a:rPr>
              <a:t> not in </a:t>
            </a:r>
            <a:r>
              <a:rPr lang="en-US" sz="2000" i="1" dirty="0">
                <a:latin typeface="Lucida Sans Unicode" pitchFamily="34" charset="0"/>
              </a:rPr>
              <a:t>C</a:t>
            </a:r>
          </a:p>
          <a:p>
            <a:pPr marL="571500" indent="-571500">
              <a:lnSpc>
                <a:spcPct val="80000"/>
              </a:lnSpc>
              <a:buFontTx/>
              <a:buAutoNum type="arabicPeriod"/>
            </a:pPr>
            <a:r>
              <a:rPr lang="en-US" sz="2000" b="1" dirty="0">
                <a:latin typeface="Lucida Sans Unicode" pitchFamily="34" charset="0"/>
              </a:rPr>
              <a:t>        if</a:t>
            </a:r>
            <a:r>
              <a:rPr lang="en-US" sz="2000" dirty="0">
                <a:latin typeface="Lucida Sans Unicode" pitchFamily="34" charset="0"/>
              </a:rPr>
              <a:t> moving </a:t>
            </a:r>
            <a:r>
              <a:rPr lang="en-US" sz="2000" i="1" dirty="0" err="1">
                <a:latin typeface="Lucida Sans Unicode" pitchFamily="34" charset="0"/>
              </a:rPr>
              <a:t>i</a:t>
            </a:r>
            <a:r>
              <a:rPr lang="en-US" sz="2000" dirty="0">
                <a:latin typeface="Lucida Sans Unicode" pitchFamily="34" charset="0"/>
              </a:rPr>
              <a:t> to cluster </a:t>
            </a:r>
            <a:r>
              <a:rPr lang="en-US" sz="2000" i="1" dirty="0">
                <a:latin typeface="Lucida Sans Unicode" pitchFamily="34" charset="0"/>
              </a:rPr>
              <a:t>C </a:t>
            </a:r>
            <a:r>
              <a:rPr lang="en-US" sz="2000" dirty="0">
                <a:latin typeface="Lucida Sans Unicode" pitchFamily="34" charset="0"/>
              </a:rPr>
              <a:t> reduces its clustering cost</a:t>
            </a:r>
          </a:p>
          <a:p>
            <a:pPr marL="571500" indent="-571500">
              <a:lnSpc>
                <a:spcPct val="80000"/>
              </a:lnSpc>
              <a:buFontTx/>
              <a:buAutoNum type="arabicPeriod"/>
            </a:pPr>
            <a:r>
              <a:rPr lang="en-US" sz="2000" dirty="0">
                <a:latin typeface="Lucida Sans Unicode" pitchFamily="34" charset="0"/>
              </a:rPr>
              <a:t>           </a:t>
            </a:r>
            <a:r>
              <a:rPr lang="en-US" sz="2000" b="1" dirty="0">
                <a:latin typeface="Lucida Sans Unicode" pitchFamily="34" charset="0"/>
              </a:rPr>
              <a:t>if</a:t>
            </a:r>
            <a:r>
              <a:rPr lang="en-US" sz="2000" dirty="0">
                <a:latin typeface="Lucida Sans Unicode" pitchFamily="34" charset="0"/>
              </a:rPr>
              <a:t> (cost(</a:t>
            </a:r>
            <a:r>
              <a:rPr lang="en-US" sz="2000" i="1" dirty="0">
                <a:latin typeface="Lucida Sans Unicode" pitchFamily="34" charset="0"/>
              </a:rPr>
              <a:t>P</a:t>
            </a:r>
            <a:r>
              <a:rPr lang="en-US" sz="2000" dirty="0">
                <a:latin typeface="Lucida Sans Unicode" pitchFamily="34" charset="0"/>
              </a:rPr>
              <a:t>) – cost(</a:t>
            </a:r>
            <a:r>
              <a:rPr lang="en-US" sz="2000" i="1" dirty="0">
                <a:latin typeface="Lucida Sans Unicode" pitchFamily="34" charset="0"/>
              </a:rPr>
              <a:t>P</a:t>
            </a:r>
            <a:r>
              <a:rPr lang="en-US" sz="2000" i="1" baseline="-25000" dirty="0">
                <a:latin typeface="Lucida Sans Unicode" pitchFamily="34" charset="0"/>
              </a:rPr>
              <a:t>i </a:t>
            </a:r>
            <a:r>
              <a:rPr lang="en-US" sz="2000" i="1" baseline="-25000" dirty="0">
                <a:latin typeface="Lucida Sans Unicode" pitchFamily="34" charset="0"/>
                <a:sym typeface="Wingdings" pitchFamily="2" charset="2"/>
              </a:rPr>
              <a:t></a:t>
            </a:r>
            <a:r>
              <a:rPr lang="en-US" sz="2000" i="1" baseline="-25000" dirty="0">
                <a:latin typeface="Lucida Sans Unicode" pitchFamily="34" charset="0"/>
              </a:rPr>
              <a:t> C</a:t>
            </a:r>
            <a:r>
              <a:rPr lang="en-US" sz="2000" dirty="0">
                <a:latin typeface="Lucida Sans Unicode" pitchFamily="34" charset="0"/>
              </a:rPr>
              <a:t>) &gt; </a:t>
            </a:r>
            <a:r>
              <a:rPr lang="en-US" sz="2000" i="1" dirty="0" err="1">
                <a:latin typeface="Lucida Sans Unicode" pitchFamily="34" charset="0"/>
              </a:rPr>
              <a:t>bestChange</a:t>
            </a:r>
            <a:endParaRPr lang="en-US" sz="2000" i="1" dirty="0">
              <a:latin typeface="Lucida Sans Unicode" pitchFamily="34" charset="0"/>
            </a:endParaRPr>
          </a:p>
          <a:p>
            <a:pPr marL="571500" indent="-571500">
              <a:lnSpc>
                <a:spcPct val="80000"/>
              </a:lnSpc>
              <a:buFontTx/>
              <a:buAutoNum type="arabicPeriod"/>
            </a:pPr>
            <a:r>
              <a:rPr lang="en-US" sz="2000" i="1" dirty="0">
                <a:latin typeface="Lucida Sans Unicode" pitchFamily="34" charset="0"/>
              </a:rPr>
              <a:t>             </a:t>
            </a:r>
            <a:r>
              <a:rPr lang="en-US" sz="2000" i="1" dirty="0" err="1">
                <a:latin typeface="Lucida Sans Unicode" pitchFamily="34" charset="0"/>
              </a:rPr>
              <a:t>bestChange</a:t>
            </a:r>
            <a:r>
              <a:rPr lang="en-US" sz="2000" dirty="0">
                <a:latin typeface="Lucida Sans Unicode" pitchFamily="34" charset="0"/>
              </a:rPr>
              <a:t> </a:t>
            </a:r>
            <a:r>
              <a:rPr lang="en-US" sz="2000" dirty="0">
                <a:latin typeface="Lucida Sans Unicode" pitchFamily="34" charset="0"/>
                <a:sym typeface="Wingdings" pitchFamily="2" charset="2"/>
              </a:rPr>
              <a:t></a:t>
            </a:r>
            <a:r>
              <a:rPr lang="en-US" sz="2000" dirty="0">
                <a:latin typeface="Lucida Sans Unicode" pitchFamily="34" charset="0"/>
              </a:rPr>
              <a:t> cost(</a:t>
            </a:r>
            <a:r>
              <a:rPr lang="en-US" sz="2000" i="1" dirty="0">
                <a:latin typeface="Lucida Sans Unicode" pitchFamily="34" charset="0"/>
              </a:rPr>
              <a:t>P</a:t>
            </a:r>
            <a:r>
              <a:rPr lang="en-US" sz="2000" dirty="0">
                <a:latin typeface="Lucida Sans Unicode" pitchFamily="34" charset="0"/>
              </a:rPr>
              <a:t>) – cost(</a:t>
            </a:r>
            <a:r>
              <a:rPr lang="en-US" sz="2000" i="1" dirty="0">
                <a:latin typeface="Lucida Sans Unicode" pitchFamily="34" charset="0"/>
              </a:rPr>
              <a:t>P</a:t>
            </a:r>
            <a:r>
              <a:rPr lang="en-US" sz="2000" i="1" baseline="-25000" dirty="0">
                <a:latin typeface="Lucida Sans Unicode" pitchFamily="34" charset="0"/>
              </a:rPr>
              <a:t>i </a:t>
            </a:r>
            <a:r>
              <a:rPr lang="en-US" sz="2000" i="1" baseline="-25000" dirty="0">
                <a:latin typeface="Lucida Sans Unicode" pitchFamily="34" charset="0"/>
                <a:sym typeface="Wingdings" pitchFamily="2" charset="2"/>
              </a:rPr>
              <a:t></a:t>
            </a:r>
            <a:r>
              <a:rPr lang="en-US" sz="2000" i="1" baseline="-25000" dirty="0">
                <a:latin typeface="Lucida Sans Unicode" pitchFamily="34" charset="0"/>
              </a:rPr>
              <a:t> C</a:t>
            </a:r>
            <a:r>
              <a:rPr lang="en-US" sz="2000" dirty="0">
                <a:latin typeface="Lucida Sans Unicode" pitchFamily="34" charset="0"/>
              </a:rPr>
              <a:t>)  </a:t>
            </a:r>
          </a:p>
          <a:p>
            <a:pPr marL="571500" indent="-571500">
              <a:lnSpc>
                <a:spcPct val="80000"/>
              </a:lnSpc>
              <a:buFontTx/>
              <a:buAutoNum type="arabicPeriod"/>
            </a:pPr>
            <a:r>
              <a:rPr lang="en-US" sz="2000" dirty="0">
                <a:latin typeface="Lucida Sans Unicode" pitchFamily="34" charset="0"/>
              </a:rPr>
              <a:t>             </a:t>
            </a:r>
            <a:r>
              <a:rPr lang="en-US" sz="2000" i="1" dirty="0" err="1">
                <a:latin typeface="Lucida Sans Unicode" pitchFamily="34" charset="0"/>
              </a:rPr>
              <a:t>i</a:t>
            </a:r>
            <a:r>
              <a:rPr lang="en-US" sz="2000" i="1" baseline="30000" dirty="0">
                <a:latin typeface="Lucida Sans Unicode" pitchFamily="34" charset="0"/>
              </a:rPr>
              <a:t>*</a:t>
            </a:r>
            <a:r>
              <a:rPr lang="en-US" sz="2000" dirty="0">
                <a:latin typeface="Lucida Sans Unicode" pitchFamily="34" charset="0"/>
              </a:rPr>
              <a:t> </a:t>
            </a:r>
            <a:r>
              <a:rPr lang="en-US" sz="2000" dirty="0">
                <a:latin typeface="Lucida Sans Unicode" pitchFamily="34" charset="0"/>
                <a:sym typeface="Wingdings" pitchFamily="2" charset="2"/>
              </a:rPr>
              <a:t></a:t>
            </a:r>
            <a:r>
              <a:rPr lang="en-US" sz="2000" dirty="0">
                <a:latin typeface="Lucida Sans Unicode" pitchFamily="34" charset="0"/>
              </a:rPr>
              <a:t> </a:t>
            </a:r>
            <a:r>
              <a:rPr lang="en-US" sz="2000" i="1" dirty="0">
                <a:latin typeface="Lucida Sans Unicode" pitchFamily="34" charset="0"/>
              </a:rPr>
              <a:t>I</a:t>
            </a:r>
          </a:p>
          <a:p>
            <a:pPr marL="571500" indent="-571500">
              <a:lnSpc>
                <a:spcPct val="80000"/>
              </a:lnSpc>
              <a:buFontTx/>
              <a:buAutoNum type="arabicPeriod"/>
            </a:pPr>
            <a:r>
              <a:rPr lang="en-US" sz="2000" i="1" dirty="0">
                <a:latin typeface="Lucida Sans Unicode" pitchFamily="34" charset="0"/>
              </a:rPr>
              <a:t>             C</a:t>
            </a:r>
            <a:r>
              <a:rPr lang="en-US" sz="2000" i="1" baseline="30000" dirty="0">
                <a:latin typeface="Lucida Sans Unicode" pitchFamily="34" charset="0"/>
              </a:rPr>
              <a:t>*</a:t>
            </a:r>
            <a:r>
              <a:rPr lang="en-US" sz="2000" dirty="0">
                <a:latin typeface="Lucida Sans Unicode" pitchFamily="34" charset="0"/>
              </a:rPr>
              <a:t> </a:t>
            </a:r>
            <a:r>
              <a:rPr lang="en-US" sz="2000" dirty="0">
                <a:latin typeface="Lucida Sans Unicode" pitchFamily="34" charset="0"/>
                <a:sym typeface="Wingdings" pitchFamily="2" charset="2"/>
              </a:rPr>
              <a:t> </a:t>
            </a:r>
            <a:r>
              <a:rPr lang="en-US" sz="2000" i="1" dirty="0">
                <a:latin typeface="Lucida Sans Unicode" pitchFamily="34" charset="0"/>
                <a:sym typeface="Wingdings" pitchFamily="2" charset="2"/>
              </a:rPr>
              <a:t>C</a:t>
            </a:r>
          </a:p>
          <a:p>
            <a:pPr marL="571500" indent="-571500">
              <a:lnSpc>
                <a:spcPct val="80000"/>
              </a:lnSpc>
              <a:buFontTx/>
              <a:buAutoNum type="arabicPeriod"/>
            </a:pPr>
            <a:r>
              <a:rPr lang="en-US" sz="2000" b="1" dirty="0">
                <a:latin typeface="Lucida Sans Unicode" pitchFamily="34" charset="0"/>
              </a:rPr>
              <a:t>   if</a:t>
            </a:r>
            <a:r>
              <a:rPr lang="en-US" sz="2000" dirty="0">
                <a:latin typeface="Lucida Sans Unicode" pitchFamily="34" charset="0"/>
              </a:rPr>
              <a:t> </a:t>
            </a:r>
            <a:r>
              <a:rPr lang="en-US" sz="2000" i="1" dirty="0" err="1">
                <a:latin typeface="Lucida Sans Unicode" pitchFamily="34" charset="0"/>
              </a:rPr>
              <a:t>bestChange</a:t>
            </a:r>
            <a:r>
              <a:rPr lang="en-US" sz="2000" dirty="0">
                <a:latin typeface="Lucida Sans Unicode" pitchFamily="34" charset="0"/>
              </a:rPr>
              <a:t> &gt; 0</a:t>
            </a:r>
          </a:p>
          <a:p>
            <a:pPr marL="571500" indent="-571500">
              <a:lnSpc>
                <a:spcPct val="80000"/>
              </a:lnSpc>
              <a:buFontTx/>
              <a:buAutoNum type="arabicPeriod"/>
            </a:pPr>
            <a:r>
              <a:rPr lang="en-US" sz="2000" dirty="0">
                <a:latin typeface="Lucida Sans Unicode" pitchFamily="34" charset="0"/>
              </a:rPr>
              <a:t>      Change partition </a:t>
            </a:r>
            <a:r>
              <a:rPr lang="en-US" sz="2000" i="1" dirty="0">
                <a:latin typeface="Lucida Sans Unicode" pitchFamily="34" charset="0"/>
              </a:rPr>
              <a:t>P </a:t>
            </a:r>
            <a:r>
              <a:rPr lang="en-US" sz="2000" dirty="0">
                <a:latin typeface="Lucida Sans Unicode" pitchFamily="34" charset="0"/>
              </a:rPr>
              <a:t> by moving </a:t>
            </a:r>
            <a:r>
              <a:rPr lang="en-US" sz="2000" i="1" dirty="0" err="1">
                <a:latin typeface="Lucida Sans Unicode" pitchFamily="34" charset="0"/>
              </a:rPr>
              <a:t>i</a:t>
            </a:r>
            <a:r>
              <a:rPr lang="en-US" sz="2000" i="1" baseline="30000" dirty="0">
                <a:latin typeface="Lucida Sans Unicode" pitchFamily="34" charset="0"/>
              </a:rPr>
              <a:t>*</a:t>
            </a:r>
            <a:r>
              <a:rPr lang="en-US" sz="2000" dirty="0">
                <a:latin typeface="Lucida Sans Unicode" pitchFamily="34" charset="0"/>
              </a:rPr>
              <a:t> to </a:t>
            </a:r>
            <a:r>
              <a:rPr lang="en-US" sz="2000" i="1" dirty="0">
                <a:latin typeface="Lucida Sans Unicode" pitchFamily="34" charset="0"/>
              </a:rPr>
              <a:t>C</a:t>
            </a:r>
            <a:r>
              <a:rPr lang="en-US" sz="2000" i="1" baseline="30000" dirty="0">
                <a:latin typeface="Lucida Sans Unicode" pitchFamily="34" charset="0"/>
              </a:rPr>
              <a:t>*</a:t>
            </a:r>
          </a:p>
          <a:p>
            <a:pPr marL="571500" indent="-571500">
              <a:lnSpc>
                <a:spcPct val="80000"/>
              </a:lnSpc>
              <a:buFontTx/>
              <a:buAutoNum type="arabicPeriod"/>
            </a:pPr>
            <a:r>
              <a:rPr lang="en-US" sz="2000" i="1" dirty="0">
                <a:latin typeface="Lucida Sans Unicode" pitchFamily="34" charset="0"/>
              </a:rPr>
              <a:t>   </a:t>
            </a:r>
            <a:r>
              <a:rPr lang="en-US" sz="2000" b="1" dirty="0">
                <a:latin typeface="Lucida Sans Unicode" pitchFamily="34" charset="0"/>
              </a:rPr>
              <a:t>else</a:t>
            </a:r>
          </a:p>
          <a:p>
            <a:pPr marL="571500" indent="-571500">
              <a:lnSpc>
                <a:spcPct val="80000"/>
              </a:lnSpc>
              <a:buFontTx/>
              <a:buAutoNum type="arabicPeriod"/>
            </a:pPr>
            <a:r>
              <a:rPr lang="en-US" sz="2000" b="1" dirty="0">
                <a:latin typeface="Lucida Sans Unicode" pitchFamily="34" charset="0"/>
              </a:rPr>
              <a:t>      return</a:t>
            </a:r>
            <a:r>
              <a:rPr lang="en-US" sz="2000" dirty="0">
                <a:latin typeface="Lucida Sans Unicode" pitchFamily="34" charset="0"/>
              </a:rPr>
              <a:t> </a:t>
            </a:r>
            <a:r>
              <a:rPr lang="en-US" sz="2000" i="1" dirty="0">
                <a:latin typeface="Lucida Sans Unicode" pitchFamily="34" charset="0"/>
              </a:rPr>
              <a:t>P</a:t>
            </a:r>
          </a:p>
          <a:p>
            <a:pPr marL="1404938" lvl="3" indent="-381000">
              <a:lnSpc>
                <a:spcPct val="80000"/>
              </a:lnSpc>
              <a:buFontTx/>
              <a:buAutoNum type="arabicPeriod"/>
            </a:pPr>
            <a:endParaRPr lang="ru-RU" dirty="0">
              <a:latin typeface="Lucida Sans Unicode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1CA2D-48F6-4BE8-8DCD-B7F1C6B83245}" type="slidenum">
              <a:rPr lang="en-US" altLang="en-US" smtClean="0"/>
              <a:pPr/>
              <a:t>31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Clique Graphs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229600" cy="2590800"/>
          </a:xfrm>
        </p:spPr>
        <p:txBody>
          <a:bodyPr/>
          <a:lstStyle/>
          <a:p>
            <a:r>
              <a:rPr lang="en-US" sz="2800"/>
              <a:t>A </a:t>
            </a:r>
            <a:r>
              <a:rPr lang="en-US" sz="2800" b="1"/>
              <a:t>clique</a:t>
            </a:r>
            <a:r>
              <a:rPr lang="en-US" sz="2800"/>
              <a:t> is a graph with </a:t>
            </a:r>
            <a:r>
              <a:rPr lang="en-US" sz="2800">
                <a:ea typeface="Arial Unicode MS" pitchFamily="34" charset="-128"/>
                <a:cs typeface="Arial Unicode MS" pitchFamily="34" charset="-128"/>
              </a:rPr>
              <a:t>every vertex connected to every other vertex</a:t>
            </a:r>
          </a:p>
          <a:p>
            <a:r>
              <a:rPr lang="en-US" sz="2800">
                <a:ea typeface="Arial Unicode MS" pitchFamily="34" charset="-128"/>
                <a:cs typeface="Arial Unicode MS" pitchFamily="34" charset="-128"/>
              </a:rPr>
              <a:t>A </a:t>
            </a:r>
            <a:r>
              <a:rPr lang="en-US" sz="2800" b="1">
                <a:ea typeface="Arial Unicode MS" pitchFamily="34" charset="-128"/>
                <a:cs typeface="Arial Unicode MS" pitchFamily="34" charset="-128"/>
              </a:rPr>
              <a:t>clique graph</a:t>
            </a:r>
            <a:r>
              <a:rPr lang="en-US" sz="2800">
                <a:ea typeface="Arial Unicode MS" pitchFamily="34" charset="-128"/>
                <a:cs typeface="Arial Unicode MS" pitchFamily="34" charset="-128"/>
              </a:rPr>
              <a:t> is a graph where each connected component is a clique</a:t>
            </a:r>
          </a:p>
          <a:p>
            <a:pPr lvl="1"/>
            <a:endParaRPr lang="en-US" sz="3200">
              <a:ea typeface="Arial Unicode MS" pitchFamily="34" charset="-128"/>
              <a:cs typeface="Arial Unicode MS" pitchFamily="34" charset="-128"/>
            </a:endParaRPr>
          </a:p>
        </p:txBody>
      </p:sp>
      <p:pic>
        <p:nvPicPr>
          <p:cNvPr id="50183" name="Picture 7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1981200" y="4114800"/>
            <a:ext cx="4419600" cy="1860550"/>
          </a:xfr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692A9-6C03-4572-9E39-A239C05CFA76}" type="slidenum">
              <a:rPr lang="en-US" altLang="en-US" smtClean="0"/>
              <a:pPr/>
              <a:t>32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800"/>
              <a:t>Transforming an Arbitrary Graph into a Clique Graphs</a:t>
            </a:r>
            <a:r>
              <a:rPr lang="en-US" sz="2200"/>
              <a:t> </a:t>
            </a:r>
          </a:p>
        </p:txBody>
      </p:sp>
      <p:pic>
        <p:nvPicPr>
          <p:cNvPr id="10957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09800" y="3352800"/>
            <a:ext cx="5334000" cy="2601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9574" name="Text Box 6"/>
          <p:cNvSpPr txBox="1">
            <a:spLocks noChangeArrowheads="1"/>
          </p:cNvSpPr>
          <p:nvPr/>
        </p:nvSpPr>
        <p:spPr bwMode="auto">
          <a:xfrm>
            <a:off x="533400" y="1828800"/>
            <a:ext cx="7848600" cy="1966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FontTx/>
              <a:buChar char="•"/>
            </a:pPr>
            <a:r>
              <a:rPr lang="en-US" sz="30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A graph can be transformed into a </a:t>
            </a: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</a:pPr>
            <a:r>
              <a:rPr lang="en-US" sz="30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 clique graph by adding or removing edges 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</a:pPr>
            <a:endParaRPr lang="el-GR" sz="300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endParaRPr lang="en-US" sz="300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0730D-7132-4559-B8F4-44F4F07A9532}" type="slidenum">
              <a:rPr lang="en-US" altLang="en-US" smtClean="0"/>
              <a:pPr/>
              <a:t>33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800" dirty="0"/>
              <a:t>Clique Graphs</a:t>
            </a:r>
            <a:r>
              <a:rPr lang="en-US" sz="2200" dirty="0"/>
              <a:t> (cont’d) – REVISION –show yet another way of transformation and compare the costs. </a:t>
            </a:r>
          </a:p>
        </p:txBody>
      </p:sp>
      <p:pic>
        <p:nvPicPr>
          <p:cNvPr id="11776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09800" y="3352800"/>
            <a:ext cx="5334000" cy="2601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7766" name="Text Box 6"/>
          <p:cNvSpPr txBox="1">
            <a:spLocks noChangeArrowheads="1"/>
          </p:cNvSpPr>
          <p:nvPr/>
        </p:nvSpPr>
        <p:spPr bwMode="auto">
          <a:xfrm>
            <a:off x="533400" y="1447800"/>
            <a:ext cx="78486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FontTx/>
              <a:buChar char="•"/>
            </a:pPr>
            <a:r>
              <a:rPr lang="en-US" sz="30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A graph can be transformed into a clique graph by adding or removing edges 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Tx/>
              <a:buChar char="•"/>
            </a:pPr>
            <a:r>
              <a:rPr lang="en-US" sz="300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Example: removing two edges to make a  clique graph</a:t>
            </a:r>
            <a:endParaRPr lang="el-GR" sz="300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endParaRPr lang="en-US" sz="300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0730D-7132-4559-B8F4-44F4F07A9532}" type="slidenum">
              <a:rPr lang="en-US" altLang="en-US" smtClean="0"/>
              <a:pPr/>
              <a:t>34</a:t>
            </a:fld>
            <a:endParaRPr lang="en-US" altLang="en-US"/>
          </a:p>
        </p:txBody>
      </p:sp>
    </p:spTree>
  </p:cSld>
  <p:clrMapOvr>
    <a:masterClrMapping/>
  </p:clrMapOvr>
  <p:transition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Corrupted Cliques Problem</a:t>
            </a:r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endParaRPr lang="en-US" b="1" u="sng"/>
          </a:p>
          <a:p>
            <a:pPr>
              <a:buFontTx/>
              <a:buNone/>
            </a:pPr>
            <a:r>
              <a:rPr lang="en-US" b="1"/>
              <a:t>Input</a:t>
            </a:r>
            <a:r>
              <a:rPr lang="en-US"/>
              <a:t>: A graph </a:t>
            </a:r>
            <a:r>
              <a:rPr lang="en-US" i="1"/>
              <a:t>G</a:t>
            </a:r>
          </a:p>
          <a:p>
            <a:pPr>
              <a:buFontTx/>
              <a:buNone/>
            </a:pPr>
            <a:endParaRPr lang="en-US" b="1"/>
          </a:p>
          <a:p>
            <a:pPr>
              <a:buFontTx/>
              <a:buNone/>
            </a:pPr>
            <a:r>
              <a:rPr lang="en-US" b="1"/>
              <a:t>Output</a:t>
            </a:r>
            <a:r>
              <a:rPr lang="en-US"/>
              <a:t>: The smallest number of additions and removals of edges that will transform </a:t>
            </a:r>
            <a:r>
              <a:rPr lang="en-US" i="1"/>
              <a:t>G</a:t>
            </a:r>
            <a:r>
              <a:rPr lang="en-US"/>
              <a:t> into a clique graph</a:t>
            </a:r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1CA2D-48F6-4BE8-8DCD-B7F1C6B83245}" type="slidenum">
              <a:rPr lang="en-US" altLang="en-US" smtClean="0"/>
              <a:pPr/>
              <a:t>35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Distance Graphs </a:t>
            </a:r>
            <a:endParaRPr lang="en-US"/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600"/>
              <a:t>Turn the distance matrix into a distance graph</a:t>
            </a:r>
          </a:p>
          <a:p>
            <a:pPr lvl="1"/>
            <a:r>
              <a:rPr lang="en-US"/>
              <a:t>Genes are represented as vertices in the graph</a:t>
            </a:r>
          </a:p>
          <a:p>
            <a:pPr lvl="1"/>
            <a:r>
              <a:rPr lang="en-US"/>
              <a:t>Choose a distance threshold </a:t>
            </a:r>
            <a:r>
              <a:rPr lang="el-GR" i="1"/>
              <a:t>θ</a:t>
            </a:r>
            <a:endParaRPr lang="en-US"/>
          </a:p>
          <a:p>
            <a:pPr lvl="1"/>
            <a:r>
              <a:rPr lang="en-US"/>
              <a:t>If the distance between two vertices is below </a:t>
            </a:r>
            <a:r>
              <a:rPr lang="el-GR" i="1"/>
              <a:t>θ</a:t>
            </a:r>
            <a:r>
              <a:rPr lang="en-US" i="1"/>
              <a:t>,</a:t>
            </a:r>
            <a:r>
              <a:rPr lang="en-US"/>
              <a:t> draw an edge between them</a:t>
            </a:r>
          </a:p>
          <a:p>
            <a:pPr lvl="1"/>
            <a:r>
              <a:rPr lang="en-US"/>
              <a:t>The resulting graph may contain cliques</a:t>
            </a:r>
          </a:p>
          <a:p>
            <a:pPr lvl="1"/>
            <a:r>
              <a:rPr lang="en-US"/>
              <a:t>These cliques represent clusters of closely  located data points!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1CA2D-48F6-4BE8-8DCD-B7F1C6B83245}" type="slidenum">
              <a:rPr lang="en-US" altLang="en-US" smtClean="0"/>
              <a:pPr/>
              <a:t>36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534400" cy="884238"/>
          </a:xfrm>
        </p:spPr>
        <p:txBody>
          <a:bodyPr/>
          <a:lstStyle/>
          <a:p>
            <a:r>
              <a:rPr lang="en-US" sz="2800"/>
              <a:t>Transforming Distance Graph into Clique Graph</a:t>
            </a:r>
          </a:p>
        </p:txBody>
      </p:sp>
      <p:pic>
        <p:nvPicPr>
          <p:cNvPr id="71685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67000" y="1295400"/>
            <a:ext cx="408305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1686" name="Text Box 6"/>
          <p:cNvSpPr txBox="1">
            <a:spLocks noChangeArrowheads="1"/>
          </p:cNvSpPr>
          <p:nvPr/>
        </p:nvSpPr>
        <p:spPr bwMode="auto">
          <a:xfrm>
            <a:off x="304800" y="1447800"/>
            <a:ext cx="2819400" cy="19399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The distance  graph     (threshold </a:t>
            </a:r>
            <a:r>
              <a:rPr lang="el-GR" sz="2000" i="1"/>
              <a:t>θ</a:t>
            </a:r>
            <a:r>
              <a:rPr lang="en-US" sz="2000"/>
              <a:t>=7) is transformed into a clique graph after  removing the two highlighted edges</a:t>
            </a:r>
          </a:p>
        </p:txBody>
      </p:sp>
      <p:sp>
        <p:nvSpPr>
          <p:cNvPr id="71687" name="Line 7"/>
          <p:cNvSpPr>
            <a:spLocks noChangeShapeType="1"/>
          </p:cNvSpPr>
          <p:nvPr/>
        </p:nvSpPr>
        <p:spPr bwMode="auto">
          <a:xfrm>
            <a:off x="1828800" y="3733800"/>
            <a:ext cx="914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1688" name="Text Box 8"/>
          <p:cNvSpPr txBox="1">
            <a:spLocks noChangeArrowheads="1"/>
          </p:cNvSpPr>
          <p:nvPr/>
        </p:nvSpPr>
        <p:spPr bwMode="auto">
          <a:xfrm>
            <a:off x="6477000" y="1524000"/>
            <a:ext cx="2514600" cy="19399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After transforming the distance  graph into the  clique graph, the dataset is partitioned into three clusters</a:t>
            </a:r>
          </a:p>
        </p:txBody>
      </p:sp>
      <p:sp>
        <p:nvSpPr>
          <p:cNvPr id="71691" name="Line 11"/>
          <p:cNvSpPr>
            <a:spLocks noChangeShapeType="1"/>
          </p:cNvSpPr>
          <p:nvPr/>
        </p:nvSpPr>
        <p:spPr bwMode="auto">
          <a:xfrm flipH="1">
            <a:off x="6553200" y="3505200"/>
            <a:ext cx="11430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1693" name="Line 13"/>
          <p:cNvSpPr>
            <a:spLocks noChangeShapeType="1"/>
          </p:cNvSpPr>
          <p:nvPr/>
        </p:nvSpPr>
        <p:spPr bwMode="auto">
          <a:xfrm>
            <a:off x="3505200" y="3657600"/>
            <a:ext cx="228600" cy="0"/>
          </a:xfrm>
          <a:prstGeom prst="line">
            <a:avLst/>
          </a:prstGeom>
          <a:noFill/>
          <a:ln w="25400">
            <a:solidFill>
              <a:srgbClr val="FFFF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1694" name="Line 14"/>
          <p:cNvSpPr>
            <a:spLocks noChangeShapeType="1"/>
          </p:cNvSpPr>
          <p:nvPr/>
        </p:nvSpPr>
        <p:spPr bwMode="auto">
          <a:xfrm>
            <a:off x="3429000" y="3657600"/>
            <a:ext cx="762000" cy="228600"/>
          </a:xfrm>
          <a:prstGeom prst="line">
            <a:avLst/>
          </a:prstGeom>
          <a:noFill/>
          <a:ln w="25400">
            <a:solidFill>
              <a:srgbClr val="FFFF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1CA2D-48F6-4BE8-8DCD-B7F1C6B83245}" type="slidenum">
              <a:rPr lang="en-US" altLang="en-US" smtClean="0"/>
              <a:pPr/>
              <a:t>37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Heuristics for Corrupted Clique Problem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839200" cy="45307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Corrupted Cliques problem is NP-Hard, some heuristics exist to approximately solve it:</a:t>
            </a:r>
          </a:p>
          <a:p>
            <a:pPr>
              <a:lnSpc>
                <a:spcPct val="90000"/>
              </a:lnSpc>
            </a:pPr>
            <a:r>
              <a:rPr lang="en-US" sz="2800" b="1"/>
              <a:t>CAST</a:t>
            </a:r>
            <a:r>
              <a:rPr lang="en-US" sz="2800"/>
              <a:t> (Cluster Affinity Search Technique):  a practical and fast algorithm:</a:t>
            </a:r>
          </a:p>
          <a:p>
            <a:pPr lvl="1">
              <a:lnSpc>
                <a:spcPct val="90000"/>
              </a:lnSpc>
            </a:pPr>
            <a:r>
              <a:rPr lang="en-US" sz="2800" b="1"/>
              <a:t>CAST</a:t>
            </a:r>
            <a:r>
              <a:rPr lang="en-US" sz="2800"/>
              <a:t> is based on the notion of genes </a:t>
            </a:r>
            <a:r>
              <a:rPr lang="en-US" sz="2800" i="1"/>
              <a:t>close</a:t>
            </a:r>
            <a:r>
              <a:rPr lang="en-US" sz="2800"/>
              <a:t> to cluster </a:t>
            </a:r>
            <a:r>
              <a:rPr lang="en-US" sz="2800" i="1"/>
              <a:t>C</a:t>
            </a:r>
            <a:r>
              <a:rPr lang="en-US" sz="2800"/>
              <a:t> or </a:t>
            </a:r>
            <a:r>
              <a:rPr lang="en-US" sz="2800" i="1"/>
              <a:t>distant</a:t>
            </a:r>
            <a:r>
              <a:rPr lang="en-US" sz="2800"/>
              <a:t> from cluster </a:t>
            </a:r>
            <a:r>
              <a:rPr lang="en-US" sz="2800" i="1"/>
              <a:t>C</a:t>
            </a:r>
          </a:p>
          <a:p>
            <a:pPr lvl="1">
              <a:lnSpc>
                <a:spcPct val="90000"/>
              </a:lnSpc>
            </a:pPr>
            <a:r>
              <a:rPr lang="en-US" sz="2800"/>
              <a:t>Distance between gene </a:t>
            </a:r>
            <a:r>
              <a:rPr lang="en-US" sz="2800" i="1"/>
              <a:t>i</a:t>
            </a:r>
            <a:r>
              <a:rPr lang="en-US" sz="2800"/>
              <a:t> and cluster </a:t>
            </a:r>
            <a:r>
              <a:rPr lang="en-US" sz="2800" i="1"/>
              <a:t>C</a:t>
            </a:r>
            <a:r>
              <a:rPr lang="en-US" sz="2800"/>
              <a:t>: 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2800"/>
              <a:t>    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2800"/>
              <a:t>    </a:t>
            </a:r>
            <a:r>
              <a:rPr lang="en-US" sz="2000" i="1"/>
              <a:t>d(i,C)</a:t>
            </a:r>
            <a:r>
              <a:rPr lang="en-US" sz="2000"/>
              <a:t> = average distance between gene </a:t>
            </a:r>
            <a:r>
              <a:rPr lang="en-US" sz="2000" i="1"/>
              <a:t>i</a:t>
            </a:r>
            <a:r>
              <a:rPr lang="en-US" sz="2000"/>
              <a:t> and all genes in </a:t>
            </a:r>
            <a:r>
              <a:rPr lang="en-US" sz="2000" i="1"/>
              <a:t>C</a:t>
            </a:r>
          </a:p>
          <a:p>
            <a:pPr lvl="1">
              <a:lnSpc>
                <a:spcPct val="90000"/>
              </a:lnSpc>
              <a:buFontTx/>
              <a:buNone/>
            </a:pPr>
            <a:endParaRPr lang="en-US" sz="2400">
              <a:latin typeface="Arial Unicode MS" pitchFamily="34" charset="-128"/>
            </a:endParaRP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2400">
                <a:latin typeface="Arial Unicode MS" pitchFamily="34" charset="-128"/>
              </a:rPr>
              <a:t>Gene </a:t>
            </a:r>
            <a:r>
              <a:rPr lang="en-US" sz="2400" i="1">
                <a:latin typeface="Arial Unicode MS" pitchFamily="34" charset="-128"/>
              </a:rPr>
              <a:t>i</a:t>
            </a:r>
            <a:r>
              <a:rPr lang="en-US" sz="2400">
                <a:latin typeface="Arial Unicode MS" pitchFamily="34" charset="-128"/>
              </a:rPr>
              <a:t> is </a:t>
            </a:r>
            <a:r>
              <a:rPr lang="en-US" sz="2400" b="1" i="1">
                <a:solidFill>
                  <a:srgbClr val="FF0000"/>
                </a:solidFill>
                <a:latin typeface="Arial Unicode MS" pitchFamily="34" charset="-128"/>
              </a:rPr>
              <a:t>close</a:t>
            </a:r>
            <a:r>
              <a:rPr lang="en-US" sz="2400">
                <a:latin typeface="Arial Unicode MS" pitchFamily="34" charset="-128"/>
              </a:rPr>
              <a:t> to cluster </a:t>
            </a:r>
            <a:r>
              <a:rPr lang="en-US" sz="2400" i="1">
                <a:latin typeface="Arial Unicode MS" pitchFamily="34" charset="-128"/>
              </a:rPr>
              <a:t>C</a:t>
            </a:r>
            <a:r>
              <a:rPr lang="en-US" sz="2400">
                <a:latin typeface="Arial Unicode MS" pitchFamily="34" charset="-128"/>
              </a:rPr>
              <a:t> if </a:t>
            </a:r>
            <a:r>
              <a:rPr lang="en-US" sz="2400" i="1">
                <a:latin typeface="Arial Unicode MS" pitchFamily="34" charset="-128"/>
              </a:rPr>
              <a:t>d(i,C)&lt;</a:t>
            </a:r>
            <a:r>
              <a:rPr lang="en-US" sz="2400">
                <a:latin typeface="Arial Unicode MS" pitchFamily="34" charset="-128"/>
              </a:rPr>
              <a:t> </a:t>
            </a:r>
            <a:r>
              <a:rPr lang="el-GR" sz="2400" i="1">
                <a:latin typeface="Arial Unicode MS" pitchFamily="34" charset="-128"/>
              </a:rPr>
              <a:t>θ</a:t>
            </a:r>
            <a:r>
              <a:rPr lang="en-US" sz="2400" i="1">
                <a:latin typeface="Arial Unicode MS" pitchFamily="34" charset="-128"/>
              </a:rPr>
              <a:t> </a:t>
            </a:r>
            <a:r>
              <a:rPr lang="en-US" sz="2400">
                <a:latin typeface="Arial Unicode MS" pitchFamily="34" charset="-128"/>
              </a:rPr>
              <a:t>and </a:t>
            </a:r>
            <a:r>
              <a:rPr lang="en-US" sz="2400" b="1" i="1">
                <a:solidFill>
                  <a:srgbClr val="FF0000"/>
                </a:solidFill>
                <a:latin typeface="Arial Unicode MS" pitchFamily="34" charset="-128"/>
              </a:rPr>
              <a:t>distant</a:t>
            </a:r>
            <a:r>
              <a:rPr lang="en-US" sz="2400">
                <a:latin typeface="Arial Unicode MS" pitchFamily="34" charset="-128"/>
              </a:rPr>
              <a:t> otherwise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1CA2D-48F6-4BE8-8DCD-B7F1C6B83245}" type="slidenum">
              <a:rPr lang="en-US" altLang="en-US" smtClean="0"/>
              <a:pPr/>
              <a:t>38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CAST Algorithm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95300" indent="-495300">
              <a:lnSpc>
                <a:spcPct val="80000"/>
              </a:lnSpc>
              <a:buFontTx/>
              <a:buAutoNum type="arabicPeriod"/>
            </a:pPr>
            <a:r>
              <a:rPr lang="en-US" sz="1800" u="sng">
                <a:latin typeface="Lucida Sans Unicode" pitchFamily="34" charset="0"/>
              </a:rPr>
              <a:t>CAST(</a:t>
            </a:r>
            <a:r>
              <a:rPr lang="en-US" sz="1800" i="1" u="sng">
                <a:latin typeface="Lucida Sans Unicode" pitchFamily="34" charset="0"/>
              </a:rPr>
              <a:t>S, G, </a:t>
            </a:r>
            <a:r>
              <a:rPr lang="el-GR" sz="1800" i="1" u="sng">
                <a:latin typeface="Lucida Sans Unicode" pitchFamily="34" charset="0"/>
              </a:rPr>
              <a:t>θ</a:t>
            </a:r>
            <a:r>
              <a:rPr lang="en-US" sz="1800" u="sng">
                <a:latin typeface="Lucida Sans Unicode" pitchFamily="34" charset="0"/>
              </a:rPr>
              <a:t>)</a:t>
            </a:r>
          </a:p>
          <a:p>
            <a:pPr marL="495300" indent="-495300">
              <a:lnSpc>
                <a:spcPct val="80000"/>
              </a:lnSpc>
              <a:buFontTx/>
              <a:buAutoNum type="arabicPeriod"/>
            </a:pPr>
            <a:r>
              <a:rPr lang="en-US" sz="1800" i="1">
                <a:latin typeface="Lucida Sans Unicode" pitchFamily="34" charset="0"/>
              </a:rPr>
              <a:t>   </a:t>
            </a:r>
            <a:r>
              <a:rPr lang="en-US" sz="1800" b="1" i="1">
                <a:latin typeface="Lucida Sans Unicode" pitchFamily="34" charset="0"/>
              </a:rPr>
              <a:t>P</a:t>
            </a:r>
            <a:r>
              <a:rPr lang="en-US" sz="1800">
                <a:latin typeface="Lucida Sans Unicode" pitchFamily="34" charset="0"/>
              </a:rPr>
              <a:t> </a:t>
            </a:r>
            <a:r>
              <a:rPr lang="en-US" sz="1800">
                <a:latin typeface="Lucida Sans Unicode" pitchFamily="34" charset="0"/>
                <a:sym typeface="Wingdings" pitchFamily="2" charset="2"/>
              </a:rPr>
              <a:t> Ø</a:t>
            </a:r>
          </a:p>
          <a:p>
            <a:pPr marL="495300" indent="-495300">
              <a:lnSpc>
                <a:spcPct val="80000"/>
              </a:lnSpc>
              <a:buFontTx/>
              <a:buAutoNum type="arabicPeriod"/>
            </a:pPr>
            <a:r>
              <a:rPr lang="en-US" sz="1800" b="1">
                <a:latin typeface="Lucida Sans Unicode" pitchFamily="34" charset="0"/>
                <a:sym typeface="Wingdings" pitchFamily="2" charset="2"/>
              </a:rPr>
              <a:t>   while</a:t>
            </a:r>
            <a:r>
              <a:rPr lang="en-US" sz="1800">
                <a:latin typeface="Lucida Sans Unicode" pitchFamily="34" charset="0"/>
                <a:sym typeface="Wingdings" pitchFamily="2" charset="2"/>
              </a:rPr>
              <a:t> </a:t>
            </a:r>
            <a:r>
              <a:rPr lang="en-US" sz="1800" b="1" i="1">
                <a:latin typeface="Lucida Sans Unicode" pitchFamily="34" charset="0"/>
                <a:sym typeface="Wingdings" pitchFamily="2" charset="2"/>
              </a:rPr>
              <a:t>S</a:t>
            </a:r>
            <a:r>
              <a:rPr lang="en-US" sz="1800">
                <a:latin typeface="Lucida Sans Unicode" pitchFamily="34" charset="0"/>
                <a:sym typeface="Wingdings" pitchFamily="2" charset="2"/>
              </a:rPr>
              <a:t> ≠ Ø</a:t>
            </a:r>
          </a:p>
          <a:p>
            <a:pPr marL="495300" indent="-495300">
              <a:lnSpc>
                <a:spcPct val="80000"/>
              </a:lnSpc>
              <a:buFontTx/>
              <a:buAutoNum type="arabicPeriod"/>
            </a:pPr>
            <a:r>
              <a:rPr lang="en-US" sz="1800" i="1">
                <a:latin typeface="Lucida Sans Unicode" pitchFamily="34" charset="0"/>
              </a:rPr>
              <a:t>      V</a:t>
            </a:r>
            <a:r>
              <a:rPr lang="en-US" sz="1800">
                <a:latin typeface="Lucida Sans Unicode" pitchFamily="34" charset="0"/>
              </a:rPr>
              <a:t> </a:t>
            </a:r>
            <a:r>
              <a:rPr lang="en-US" sz="1800">
                <a:latin typeface="Lucida Sans Unicode" pitchFamily="34" charset="0"/>
                <a:sym typeface="Wingdings" pitchFamily="2" charset="2"/>
              </a:rPr>
              <a:t> vertex of maximal degree in the distance graph </a:t>
            </a:r>
            <a:r>
              <a:rPr lang="en-US" sz="1800" b="1" i="1">
                <a:latin typeface="Lucida Sans Unicode" pitchFamily="34" charset="0"/>
                <a:sym typeface="Wingdings" pitchFamily="2" charset="2"/>
              </a:rPr>
              <a:t>G</a:t>
            </a:r>
          </a:p>
          <a:p>
            <a:pPr marL="495300" indent="-495300">
              <a:lnSpc>
                <a:spcPct val="80000"/>
              </a:lnSpc>
              <a:buFontTx/>
              <a:buAutoNum type="arabicPeriod"/>
            </a:pPr>
            <a:r>
              <a:rPr lang="en-US" sz="1800" i="1">
                <a:latin typeface="Lucida Sans Unicode" pitchFamily="34" charset="0"/>
                <a:sym typeface="Wingdings" pitchFamily="2" charset="2"/>
              </a:rPr>
              <a:t>      </a:t>
            </a:r>
            <a:r>
              <a:rPr lang="en-US" sz="1800" b="1" i="1">
                <a:latin typeface="Lucida Sans Unicode" pitchFamily="34" charset="0"/>
                <a:sym typeface="Wingdings" pitchFamily="2" charset="2"/>
              </a:rPr>
              <a:t>C</a:t>
            </a:r>
            <a:r>
              <a:rPr lang="en-US" sz="1800">
                <a:latin typeface="Lucida Sans Unicode" pitchFamily="34" charset="0"/>
                <a:sym typeface="Wingdings" pitchFamily="2" charset="2"/>
              </a:rPr>
              <a:t>  {</a:t>
            </a:r>
            <a:r>
              <a:rPr lang="en-US" sz="1800" i="1">
                <a:latin typeface="Lucida Sans Unicode" pitchFamily="34" charset="0"/>
                <a:sym typeface="Wingdings" pitchFamily="2" charset="2"/>
              </a:rPr>
              <a:t>v</a:t>
            </a:r>
            <a:r>
              <a:rPr lang="en-US" sz="1800">
                <a:latin typeface="Lucida Sans Unicode" pitchFamily="34" charset="0"/>
                <a:sym typeface="Wingdings" pitchFamily="2" charset="2"/>
              </a:rPr>
              <a:t>}</a:t>
            </a:r>
          </a:p>
          <a:p>
            <a:pPr marL="495300" indent="-495300">
              <a:lnSpc>
                <a:spcPct val="80000"/>
              </a:lnSpc>
              <a:buFontTx/>
              <a:buAutoNum type="arabicPeriod"/>
            </a:pPr>
            <a:r>
              <a:rPr lang="en-US" sz="1800" b="1">
                <a:latin typeface="Lucida Sans Unicode" pitchFamily="34" charset="0"/>
                <a:sym typeface="Wingdings" pitchFamily="2" charset="2"/>
              </a:rPr>
              <a:t>      while</a:t>
            </a:r>
            <a:r>
              <a:rPr lang="en-US" sz="1800">
                <a:latin typeface="Lucida Sans Unicode" pitchFamily="34" charset="0"/>
                <a:sym typeface="Wingdings" pitchFamily="2" charset="2"/>
              </a:rPr>
              <a:t> a </a:t>
            </a:r>
            <a:r>
              <a:rPr lang="en-US" sz="1800">
                <a:solidFill>
                  <a:srgbClr val="FF0000"/>
                </a:solidFill>
                <a:latin typeface="Lucida Sans Unicode" pitchFamily="34" charset="0"/>
                <a:sym typeface="Wingdings" pitchFamily="2" charset="2"/>
              </a:rPr>
              <a:t>close</a:t>
            </a:r>
            <a:r>
              <a:rPr lang="en-US" sz="1800">
                <a:latin typeface="Lucida Sans Unicode" pitchFamily="34" charset="0"/>
                <a:sym typeface="Wingdings" pitchFamily="2" charset="2"/>
              </a:rPr>
              <a:t> gene </a:t>
            </a:r>
            <a:r>
              <a:rPr lang="en-US" sz="1800" b="1" i="1">
                <a:latin typeface="Lucida Sans Unicode" pitchFamily="34" charset="0"/>
                <a:sym typeface="Wingdings" pitchFamily="2" charset="2"/>
              </a:rPr>
              <a:t>i</a:t>
            </a:r>
            <a:r>
              <a:rPr lang="en-US" sz="1800">
                <a:latin typeface="Lucida Sans Unicode" pitchFamily="34" charset="0"/>
                <a:sym typeface="Wingdings" pitchFamily="2" charset="2"/>
              </a:rPr>
              <a:t>  </a:t>
            </a:r>
            <a:r>
              <a:rPr lang="en-US" sz="1800" i="1">
                <a:solidFill>
                  <a:srgbClr val="FF0000"/>
                </a:solidFill>
                <a:latin typeface="Lucida Sans Unicode" pitchFamily="34" charset="0"/>
                <a:sym typeface="Wingdings" pitchFamily="2" charset="2"/>
              </a:rPr>
              <a:t>not in</a:t>
            </a:r>
            <a:r>
              <a:rPr lang="en-US" sz="1800">
                <a:latin typeface="Lucida Sans Unicode" pitchFamily="34" charset="0"/>
                <a:sym typeface="Wingdings" pitchFamily="2" charset="2"/>
              </a:rPr>
              <a:t> </a:t>
            </a:r>
            <a:r>
              <a:rPr lang="en-US" sz="1800" b="1" i="1">
                <a:latin typeface="Lucida Sans Unicode" pitchFamily="34" charset="0"/>
                <a:sym typeface="Wingdings" pitchFamily="2" charset="2"/>
              </a:rPr>
              <a:t>C</a:t>
            </a:r>
            <a:r>
              <a:rPr lang="en-US" sz="1800">
                <a:latin typeface="Lucida Sans Unicode" pitchFamily="34" charset="0"/>
                <a:sym typeface="Wingdings" pitchFamily="2" charset="2"/>
              </a:rPr>
              <a:t> or </a:t>
            </a:r>
            <a:r>
              <a:rPr lang="en-US" sz="1800">
                <a:solidFill>
                  <a:srgbClr val="00FF00"/>
                </a:solidFill>
                <a:latin typeface="Lucida Sans Unicode" pitchFamily="34" charset="0"/>
                <a:sym typeface="Wingdings" pitchFamily="2" charset="2"/>
              </a:rPr>
              <a:t>distant</a:t>
            </a:r>
            <a:r>
              <a:rPr lang="en-US" sz="1800">
                <a:latin typeface="Lucida Sans Unicode" pitchFamily="34" charset="0"/>
                <a:sym typeface="Wingdings" pitchFamily="2" charset="2"/>
              </a:rPr>
              <a:t> gene </a:t>
            </a:r>
            <a:r>
              <a:rPr lang="en-US" sz="1800" i="1">
                <a:latin typeface="Lucida Sans Unicode" pitchFamily="34" charset="0"/>
                <a:sym typeface="Wingdings" pitchFamily="2" charset="2"/>
              </a:rPr>
              <a:t>i</a:t>
            </a:r>
            <a:r>
              <a:rPr lang="en-US" sz="1800">
                <a:latin typeface="Lucida Sans Unicode" pitchFamily="34" charset="0"/>
                <a:sym typeface="Wingdings" pitchFamily="2" charset="2"/>
              </a:rPr>
              <a:t> </a:t>
            </a:r>
            <a:r>
              <a:rPr lang="en-US" sz="1800" i="1">
                <a:solidFill>
                  <a:srgbClr val="00FF00"/>
                </a:solidFill>
                <a:latin typeface="Lucida Sans Unicode" pitchFamily="34" charset="0"/>
                <a:sym typeface="Wingdings" pitchFamily="2" charset="2"/>
              </a:rPr>
              <a:t>in</a:t>
            </a:r>
            <a:r>
              <a:rPr lang="en-US" sz="1800">
                <a:latin typeface="Lucida Sans Unicode" pitchFamily="34" charset="0"/>
                <a:sym typeface="Wingdings" pitchFamily="2" charset="2"/>
              </a:rPr>
              <a:t> </a:t>
            </a:r>
            <a:r>
              <a:rPr lang="en-US" sz="1800" b="1" i="1">
                <a:latin typeface="Lucida Sans Unicode" pitchFamily="34" charset="0"/>
                <a:sym typeface="Wingdings" pitchFamily="2" charset="2"/>
              </a:rPr>
              <a:t>C</a:t>
            </a:r>
            <a:r>
              <a:rPr lang="en-US" sz="1800">
                <a:latin typeface="Lucida Sans Unicode" pitchFamily="34" charset="0"/>
                <a:sym typeface="Wingdings" pitchFamily="2" charset="2"/>
              </a:rPr>
              <a:t> exists</a:t>
            </a:r>
          </a:p>
          <a:p>
            <a:pPr marL="495300" indent="-495300">
              <a:lnSpc>
                <a:spcPct val="80000"/>
              </a:lnSpc>
              <a:buFontTx/>
              <a:buAutoNum type="arabicPeriod"/>
            </a:pPr>
            <a:r>
              <a:rPr lang="en-US" sz="1800">
                <a:latin typeface="Lucida Sans Unicode" pitchFamily="34" charset="0"/>
              </a:rPr>
              <a:t>         Find the nearest close gene </a:t>
            </a:r>
            <a:r>
              <a:rPr lang="en-US" sz="1800" b="1" i="1">
                <a:latin typeface="Lucida Sans Unicode" pitchFamily="34" charset="0"/>
              </a:rPr>
              <a:t>i</a:t>
            </a:r>
            <a:r>
              <a:rPr lang="en-US" sz="1800" b="1">
                <a:latin typeface="Lucida Sans Unicode" pitchFamily="34" charset="0"/>
              </a:rPr>
              <a:t> </a:t>
            </a:r>
            <a:r>
              <a:rPr lang="en-US" sz="1800">
                <a:latin typeface="Lucida Sans Unicode" pitchFamily="34" charset="0"/>
              </a:rPr>
              <a:t>not in </a:t>
            </a:r>
            <a:r>
              <a:rPr lang="en-US" sz="1800" b="1" i="1">
                <a:latin typeface="Lucida Sans Unicode" pitchFamily="34" charset="0"/>
              </a:rPr>
              <a:t>C</a:t>
            </a:r>
            <a:r>
              <a:rPr lang="en-US" sz="1800">
                <a:latin typeface="Lucida Sans Unicode" pitchFamily="34" charset="0"/>
              </a:rPr>
              <a:t> and add it to </a:t>
            </a:r>
            <a:r>
              <a:rPr lang="en-US" sz="1800" b="1" i="1">
                <a:latin typeface="Lucida Sans Unicode" pitchFamily="34" charset="0"/>
              </a:rPr>
              <a:t>C</a:t>
            </a:r>
          </a:p>
          <a:p>
            <a:pPr marL="495300" indent="-495300">
              <a:lnSpc>
                <a:spcPct val="80000"/>
              </a:lnSpc>
              <a:buFontTx/>
              <a:buAutoNum type="arabicPeriod"/>
            </a:pPr>
            <a:r>
              <a:rPr lang="en-US" sz="1800">
                <a:latin typeface="Lucida Sans Unicode" pitchFamily="34" charset="0"/>
              </a:rPr>
              <a:t>         Remove the farthest distant gene </a:t>
            </a:r>
            <a:r>
              <a:rPr lang="en-US" sz="1800" b="1" i="1">
                <a:latin typeface="Lucida Sans Unicode" pitchFamily="34" charset="0"/>
              </a:rPr>
              <a:t>i</a:t>
            </a:r>
            <a:r>
              <a:rPr lang="en-US" sz="1800">
                <a:latin typeface="Lucida Sans Unicode" pitchFamily="34" charset="0"/>
              </a:rPr>
              <a:t> in </a:t>
            </a:r>
            <a:r>
              <a:rPr lang="en-US" sz="1800" b="1" i="1">
                <a:latin typeface="Lucida Sans Unicode" pitchFamily="34" charset="0"/>
              </a:rPr>
              <a:t>C</a:t>
            </a:r>
          </a:p>
          <a:p>
            <a:pPr marL="495300" indent="-495300">
              <a:lnSpc>
                <a:spcPct val="80000"/>
              </a:lnSpc>
              <a:buFontTx/>
              <a:buAutoNum type="arabicPeriod"/>
            </a:pPr>
            <a:r>
              <a:rPr lang="en-US" sz="1800">
                <a:latin typeface="Lucida Sans Unicode" pitchFamily="34" charset="0"/>
              </a:rPr>
              <a:t>      Add cluster </a:t>
            </a:r>
            <a:r>
              <a:rPr lang="en-US" sz="1800" b="1" i="1">
                <a:latin typeface="Lucida Sans Unicode" pitchFamily="34" charset="0"/>
              </a:rPr>
              <a:t>C</a:t>
            </a:r>
            <a:r>
              <a:rPr lang="en-US" sz="1800">
                <a:latin typeface="Lucida Sans Unicode" pitchFamily="34" charset="0"/>
              </a:rPr>
              <a:t> to partition </a:t>
            </a:r>
            <a:r>
              <a:rPr lang="en-US" sz="1800" b="1" i="1">
                <a:latin typeface="Lucida Sans Unicode" pitchFamily="34" charset="0"/>
              </a:rPr>
              <a:t>P</a:t>
            </a:r>
          </a:p>
          <a:p>
            <a:pPr marL="495300" indent="-495300">
              <a:lnSpc>
                <a:spcPct val="80000"/>
              </a:lnSpc>
              <a:buFontTx/>
              <a:buAutoNum type="arabicPeriod"/>
            </a:pPr>
            <a:r>
              <a:rPr lang="en-US" sz="1800" i="1">
                <a:latin typeface="Lucida Sans Unicode" pitchFamily="34" charset="0"/>
              </a:rPr>
              <a:t>      </a:t>
            </a:r>
            <a:r>
              <a:rPr lang="en-US" sz="1800" b="1" i="1">
                <a:latin typeface="Lucida Sans Unicode" pitchFamily="34" charset="0"/>
              </a:rPr>
              <a:t>S</a:t>
            </a:r>
            <a:r>
              <a:rPr lang="en-US" sz="1800">
                <a:latin typeface="Lucida Sans Unicode" pitchFamily="34" charset="0"/>
              </a:rPr>
              <a:t> </a:t>
            </a:r>
            <a:r>
              <a:rPr lang="en-US" sz="1800">
                <a:latin typeface="Lucida Sans Unicode" pitchFamily="34" charset="0"/>
                <a:sym typeface="Wingdings" pitchFamily="2" charset="2"/>
              </a:rPr>
              <a:t> </a:t>
            </a:r>
            <a:r>
              <a:rPr lang="en-US" sz="1800" b="1" i="1">
                <a:latin typeface="Lucida Sans Unicode" pitchFamily="34" charset="0"/>
                <a:sym typeface="Wingdings" pitchFamily="2" charset="2"/>
              </a:rPr>
              <a:t>S</a:t>
            </a:r>
            <a:r>
              <a:rPr lang="en-US" sz="1800">
                <a:latin typeface="Lucida Sans Unicode" pitchFamily="34" charset="0"/>
                <a:sym typeface="Wingdings" pitchFamily="2" charset="2"/>
              </a:rPr>
              <a:t> \ </a:t>
            </a:r>
            <a:r>
              <a:rPr lang="en-US" sz="1800" b="1" i="1">
                <a:latin typeface="Lucida Sans Unicode" pitchFamily="34" charset="0"/>
                <a:sym typeface="Wingdings" pitchFamily="2" charset="2"/>
              </a:rPr>
              <a:t>C</a:t>
            </a:r>
          </a:p>
          <a:p>
            <a:pPr marL="495300" indent="-495300">
              <a:lnSpc>
                <a:spcPct val="80000"/>
              </a:lnSpc>
              <a:buFontTx/>
              <a:buAutoNum type="arabicPeriod"/>
            </a:pPr>
            <a:r>
              <a:rPr lang="en-US" sz="1800">
                <a:latin typeface="Lucida Sans Unicode" pitchFamily="34" charset="0"/>
              </a:rPr>
              <a:t>      Remove vertices of cluster </a:t>
            </a:r>
            <a:r>
              <a:rPr lang="en-US" sz="1800" b="1" i="1">
                <a:latin typeface="Lucida Sans Unicode" pitchFamily="34" charset="0"/>
              </a:rPr>
              <a:t>C</a:t>
            </a:r>
            <a:r>
              <a:rPr lang="en-US" sz="1800">
                <a:latin typeface="Lucida Sans Unicode" pitchFamily="34" charset="0"/>
              </a:rPr>
              <a:t> from the distance graph </a:t>
            </a:r>
            <a:r>
              <a:rPr lang="en-US" sz="1800" b="1" i="1">
                <a:latin typeface="Lucida Sans Unicode" pitchFamily="34" charset="0"/>
              </a:rPr>
              <a:t>G</a:t>
            </a:r>
          </a:p>
          <a:p>
            <a:pPr marL="495300" indent="-495300">
              <a:lnSpc>
                <a:spcPct val="80000"/>
              </a:lnSpc>
              <a:buFontTx/>
              <a:buAutoNum type="arabicPeriod"/>
            </a:pPr>
            <a:r>
              <a:rPr lang="en-US" sz="1800" b="1">
                <a:latin typeface="Lucida Sans Unicode" pitchFamily="34" charset="0"/>
              </a:rPr>
              <a:t>   </a:t>
            </a:r>
            <a:r>
              <a:rPr lang="en-US" sz="1800">
                <a:latin typeface="Lucida Sans Unicode" pitchFamily="34" charset="0"/>
              </a:rPr>
              <a:t>return </a:t>
            </a:r>
            <a:r>
              <a:rPr lang="en-US" sz="1800" b="1" i="1">
                <a:latin typeface="Lucida Sans Unicode" pitchFamily="34" charset="0"/>
              </a:rPr>
              <a:t>P</a:t>
            </a:r>
          </a:p>
          <a:p>
            <a:pPr marL="495300" indent="-495300">
              <a:lnSpc>
                <a:spcPct val="80000"/>
              </a:lnSpc>
              <a:buFontTx/>
              <a:buAutoNum type="arabicPeriod"/>
            </a:pPr>
            <a:endParaRPr lang="en-US" sz="1800" b="1" i="1">
              <a:latin typeface="Lucida Sans Unicode" pitchFamily="34" charset="0"/>
            </a:endParaRPr>
          </a:p>
          <a:p>
            <a:pPr marL="495300" indent="-495300">
              <a:lnSpc>
                <a:spcPct val="80000"/>
              </a:lnSpc>
              <a:buFontTx/>
              <a:buAutoNum type="arabicPeriod"/>
            </a:pPr>
            <a:endParaRPr lang="en-US" sz="1800" b="1" i="1">
              <a:latin typeface="Lucida Sans Unicode" pitchFamily="34" charset="0"/>
            </a:endParaRPr>
          </a:p>
          <a:p>
            <a:pPr marL="495300" indent="-495300">
              <a:lnSpc>
                <a:spcPct val="80000"/>
              </a:lnSpc>
              <a:buFontTx/>
              <a:buNone/>
            </a:pPr>
            <a:r>
              <a:rPr lang="en-US" sz="1800" b="1" i="1">
                <a:latin typeface="Lucida Sans Unicode" pitchFamily="34" charset="0"/>
              </a:rPr>
              <a:t>      S – set of elements, G – distance graph, </a:t>
            </a:r>
            <a:r>
              <a:rPr lang="el-GR" sz="1800" i="1">
                <a:latin typeface="Lucida Sans Unicode" pitchFamily="34" charset="0"/>
              </a:rPr>
              <a:t>θ</a:t>
            </a:r>
            <a:r>
              <a:rPr lang="en-US" sz="1800" b="1" i="1">
                <a:latin typeface="Lucida Sans Unicode" pitchFamily="34" charset="0"/>
              </a:rPr>
              <a:t> - distance threshold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1CA2D-48F6-4BE8-8DCD-B7F1C6B83245}" type="slidenum">
              <a:rPr lang="en-US" altLang="en-US" smtClean="0"/>
              <a:pPr/>
              <a:t>39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Applications of Clustering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Viewing and analyzing  vast amounts of biological data as a whole set can be perplexing</a:t>
            </a:r>
          </a:p>
          <a:p>
            <a:endParaRPr lang="en-US" dirty="0"/>
          </a:p>
          <a:p>
            <a:r>
              <a:rPr lang="en-US" dirty="0"/>
              <a:t>It is easier to interpret the data if they are partitioned into clusters combining similar data points. 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1CA2D-48F6-4BE8-8DCD-B7F1C6B83245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Inferring Gene Functionality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229600" cy="45307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600"/>
              <a:t>Researchers want to know the functions of newly sequenced genes</a:t>
            </a:r>
          </a:p>
          <a:p>
            <a:pPr>
              <a:lnSpc>
                <a:spcPct val="90000"/>
              </a:lnSpc>
            </a:pPr>
            <a:r>
              <a:rPr lang="en-US" sz="2600"/>
              <a:t>Simply comparing the new gene sequences to known DNA sequences often does not give away the function of gene</a:t>
            </a:r>
          </a:p>
          <a:p>
            <a:pPr>
              <a:lnSpc>
                <a:spcPct val="90000"/>
              </a:lnSpc>
            </a:pPr>
            <a:r>
              <a:rPr lang="en-US" sz="2600"/>
              <a:t>For 40% of sequenced genes, functionality cannot be ascertained by only comparing to sequences of other known genes</a:t>
            </a:r>
          </a:p>
          <a:p>
            <a:pPr>
              <a:lnSpc>
                <a:spcPct val="90000"/>
              </a:lnSpc>
            </a:pPr>
            <a:r>
              <a:rPr lang="en-US" sz="2800"/>
              <a:t>Microarrays allow biologists to infer gene function even when sequence similarity alone is insufficient to infer function.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1CA2D-48F6-4BE8-8DCD-B7F1C6B83245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458200" cy="884238"/>
          </a:xfrm>
        </p:spPr>
        <p:txBody>
          <a:bodyPr/>
          <a:lstStyle/>
          <a:p>
            <a:r>
              <a:rPr lang="en-US" sz="3800"/>
              <a:t>Microarrays and Expression  Analysis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8229600" cy="3844925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endParaRPr lang="en-US" sz="2800"/>
          </a:p>
          <a:p>
            <a:pPr>
              <a:lnSpc>
                <a:spcPct val="80000"/>
              </a:lnSpc>
            </a:pPr>
            <a:r>
              <a:rPr lang="en-US" sz="2800"/>
              <a:t>Microarrays measure  the activity (expression level) of the genes under varying conditions/time points</a:t>
            </a:r>
          </a:p>
          <a:p>
            <a:pPr>
              <a:lnSpc>
                <a:spcPct val="90000"/>
              </a:lnSpc>
            </a:pPr>
            <a:r>
              <a:rPr lang="en-US" sz="2800"/>
              <a:t>Expression level is estimated by measuring  the amount of mRNA for that particular gene</a:t>
            </a:r>
          </a:p>
          <a:p>
            <a:pPr lvl="1">
              <a:lnSpc>
                <a:spcPct val="90000"/>
              </a:lnSpc>
            </a:pPr>
            <a:r>
              <a:rPr lang="en-US" sz="2800"/>
              <a:t>A gene is active if it is being transcribed</a:t>
            </a:r>
          </a:p>
          <a:p>
            <a:pPr lvl="1">
              <a:lnSpc>
                <a:spcPct val="90000"/>
              </a:lnSpc>
            </a:pPr>
            <a:r>
              <a:rPr lang="en-US" sz="2800"/>
              <a:t>More mRNA  usually indicates more gene activity</a:t>
            </a:r>
          </a:p>
          <a:p>
            <a:pPr lvl="1">
              <a:lnSpc>
                <a:spcPct val="80000"/>
              </a:lnSpc>
            </a:pPr>
            <a:endParaRPr lang="en-US" sz="2800"/>
          </a:p>
          <a:p>
            <a:pPr lvl="1">
              <a:lnSpc>
                <a:spcPct val="80000"/>
              </a:lnSpc>
            </a:pPr>
            <a:endParaRPr lang="en-US">
              <a:latin typeface="Arial Unicode MS" pitchFamily="34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1CA2D-48F6-4BE8-8DCD-B7F1C6B83245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Microarray Experiments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95400"/>
            <a:ext cx="8229600" cy="4302125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endParaRPr lang="en-US" sz="2600"/>
          </a:p>
          <a:p>
            <a:pPr lvl="1">
              <a:lnSpc>
                <a:spcPct val="80000"/>
              </a:lnSpc>
            </a:pPr>
            <a:r>
              <a:rPr lang="en-US" sz="2400"/>
              <a:t>Produce cDNA from mRNA (DNA is more stable)</a:t>
            </a:r>
          </a:p>
          <a:p>
            <a:pPr lvl="1">
              <a:lnSpc>
                <a:spcPct val="80000"/>
              </a:lnSpc>
            </a:pPr>
            <a:r>
              <a:rPr lang="en-US" sz="2400"/>
              <a:t>Attach phosphor to cDNA to see when a particular gene is expressed</a:t>
            </a:r>
          </a:p>
          <a:p>
            <a:pPr lvl="1">
              <a:lnSpc>
                <a:spcPct val="80000"/>
              </a:lnSpc>
            </a:pPr>
            <a:r>
              <a:rPr lang="en-US" sz="2400"/>
              <a:t>Different color phosphors are available to compare many samples at once</a:t>
            </a:r>
          </a:p>
          <a:p>
            <a:pPr lvl="1">
              <a:lnSpc>
                <a:spcPct val="80000"/>
              </a:lnSpc>
            </a:pPr>
            <a:r>
              <a:rPr lang="en-US" sz="2400"/>
              <a:t>Hybridize cDNA over the micro array</a:t>
            </a:r>
          </a:p>
          <a:p>
            <a:pPr lvl="1">
              <a:lnSpc>
                <a:spcPct val="80000"/>
              </a:lnSpc>
            </a:pPr>
            <a:r>
              <a:rPr lang="en-US" sz="2400"/>
              <a:t>Scan the microarray with a phosphor-illuminating laser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Illumination reveals transcribed genes 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Scan microarray multiple times for the different color phosphor’s</a:t>
            </a:r>
          </a:p>
          <a:p>
            <a:pPr lvl="1">
              <a:lnSpc>
                <a:spcPct val="80000"/>
              </a:lnSpc>
            </a:pPr>
            <a:endParaRPr lang="en-US" sz="240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1CA2D-48F6-4BE8-8DCD-B7F1C6B83245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Microarray Experiments </a:t>
            </a:r>
            <a:r>
              <a:rPr lang="en-US" sz="2600"/>
              <a:t>(con’t)</a:t>
            </a:r>
          </a:p>
        </p:txBody>
      </p:sp>
      <p:pic>
        <p:nvPicPr>
          <p:cNvPr id="29702" name="Picture 6" descr="expression_oveview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752600" y="1143000"/>
            <a:ext cx="5562600" cy="4926013"/>
          </a:xfrm>
          <a:noFill/>
          <a:ln/>
        </p:spPr>
      </p:pic>
      <p:sp>
        <p:nvSpPr>
          <p:cNvPr id="29703" name="Text Box 7"/>
          <p:cNvSpPr txBox="1">
            <a:spLocks noChangeArrowheads="1"/>
          </p:cNvSpPr>
          <p:nvPr/>
        </p:nvSpPr>
        <p:spPr bwMode="auto">
          <a:xfrm>
            <a:off x="2514600" y="6324600"/>
            <a:ext cx="4114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www.affymetrix.com</a:t>
            </a:r>
          </a:p>
        </p:txBody>
      </p:sp>
      <p:sp>
        <p:nvSpPr>
          <p:cNvPr id="29704" name="Line 8"/>
          <p:cNvSpPr>
            <a:spLocks noChangeShapeType="1"/>
          </p:cNvSpPr>
          <p:nvPr/>
        </p:nvSpPr>
        <p:spPr bwMode="auto">
          <a:xfrm flipH="1" flipV="1">
            <a:off x="6781800" y="1600200"/>
            <a:ext cx="12192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05" name="Text Box 9"/>
          <p:cNvSpPr txBox="1">
            <a:spLocks noChangeArrowheads="1"/>
          </p:cNvSpPr>
          <p:nvPr/>
        </p:nvSpPr>
        <p:spPr bwMode="auto">
          <a:xfrm>
            <a:off x="7239000" y="2438400"/>
            <a:ext cx="1676400" cy="93503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Phosphors can be added here instead</a:t>
            </a:r>
          </a:p>
        </p:txBody>
      </p:sp>
      <p:sp>
        <p:nvSpPr>
          <p:cNvPr id="29706" name="Line 10"/>
          <p:cNvSpPr>
            <a:spLocks noChangeShapeType="1"/>
          </p:cNvSpPr>
          <p:nvPr/>
        </p:nvSpPr>
        <p:spPr bwMode="auto">
          <a:xfrm>
            <a:off x="1524000" y="4114800"/>
            <a:ext cx="23622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07" name="Text Box 11"/>
          <p:cNvSpPr txBox="1">
            <a:spLocks noChangeArrowheads="1"/>
          </p:cNvSpPr>
          <p:nvPr/>
        </p:nvSpPr>
        <p:spPr bwMode="auto">
          <a:xfrm>
            <a:off x="152400" y="2819400"/>
            <a:ext cx="1981200" cy="120967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Then instead of staining, laser illumination can be used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1CA2D-48F6-4BE8-8DCD-B7F1C6B83245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1CA2D-48F6-4BE8-8DCD-B7F1C6B83245}" type="slidenum">
              <a:rPr lang="en-US" altLang="en-US" smtClean="0"/>
              <a:pPr/>
              <a:t>9</a:t>
            </a:fld>
            <a:endParaRPr lang="en-US" altLang="en-US"/>
          </a:p>
        </p:txBody>
      </p:sp>
      <p:sp>
        <p:nvSpPr>
          <p:cNvPr id="151554" name="Rectangle 2"/>
          <p:cNvSpPr>
            <a:spLocks noChangeArrowheads="1"/>
          </p:cNvSpPr>
          <p:nvPr/>
        </p:nvSpPr>
        <p:spPr bwMode="auto">
          <a:xfrm>
            <a:off x="457200" y="533400"/>
            <a:ext cx="8229600" cy="884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2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Arial Unicode MS" pitchFamily="34" charset="-128"/>
              </a:rPr>
              <a:t>Using </a:t>
            </a:r>
            <a:r>
              <a:rPr kumimoji="0" lang="en-US" sz="42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Arial Unicode MS" pitchFamily="34" charset="-128"/>
              </a:rPr>
              <a:t>Microarrays</a:t>
            </a:r>
            <a:endParaRPr kumimoji="0" lang="fa-IR" sz="4400" b="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pitchFamily="34" charset="0"/>
            </a:endParaRPr>
          </a:p>
        </p:txBody>
      </p:sp>
      <p:sp>
        <p:nvSpPr>
          <p:cNvPr id="151555" name="Rectangle 3"/>
          <p:cNvSpPr>
            <a:spLocks noChangeArrowheads="1"/>
          </p:cNvSpPr>
          <p:nvPr/>
        </p:nvSpPr>
        <p:spPr bwMode="auto">
          <a:xfrm>
            <a:off x="457200" y="1600200"/>
            <a:ext cx="46482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ts val="3000"/>
              <a:buFontTx/>
              <a:buChar char="•"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Green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: expressed only from control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ts val="3000"/>
              <a:buFontTx/>
              <a:buChar char="•"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Red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: expressed only from experimental cell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ts val="3000"/>
              <a:buFontTx/>
              <a:buChar char="•"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Yellow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: equally expressed in both samples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ts val="3000"/>
              <a:buFontTx/>
              <a:buChar char="•"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Black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: NOT expressed in either control or experimental cells</a:t>
            </a:r>
            <a:endParaRPr kumimoji="0" lang="fa-I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151556" name="Picture 4" descr="osehomechip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29200" y="2286000"/>
            <a:ext cx="3962400" cy="291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dg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Arial Unicode MS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Edge</Template>
  <TotalTime>10094</TotalTime>
  <Words>1894</Words>
  <Application>Microsoft PowerPoint</Application>
  <PresentationFormat>On-screen Show (4:3)</PresentationFormat>
  <Paragraphs>313</Paragraphs>
  <Slides>39</Slides>
  <Notes>0</Notes>
  <HiddenSlides>3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39</vt:i4>
      </vt:variant>
    </vt:vector>
  </HeadingPairs>
  <TitlesOfParts>
    <vt:vector size="42" baseType="lpstr">
      <vt:lpstr>Edge</vt:lpstr>
      <vt:lpstr>Bitmap Image</vt:lpstr>
      <vt:lpstr>Chart</vt:lpstr>
      <vt:lpstr>Clustering</vt:lpstr>
      <vt:lpstr>Proposed Changes</vt:lpstr>
      <vt:lpstr>Outline</vt:lpstr>
      <vt:lpstr>Applications of Clustering</vt:lpstr>
      <vt:lpstr>Inferring Gene Functionality</vt:lpstr>
      <vt:lpstr>Microarrays and Expression  Analysis</vt:lpstr>
      <vt:lpstr>Microarray Experiments</vt:lpstr>
      <vt:lpstr>Microarray Experiments (con’t)</vt:lpstr>
      <vt:lpstr>Slide 9</vt:lpstr>
      <vt:lpstr>Microarray Data-show in the matrix which genes are similar and which are not. </vt:lpstr>
      <vt:lpstr>Clustering of  Microarray Data  </vt:lpstr>
      <vt:lpstr>Clustering of Microarray Data (cont’d)</vt:lpstr>
      <vt:lpstr>Homogeneity and Separation Principles</vt:lpstr>
      <vt:lpstr>Bad Clustering</vt:lpstr>
      <vt:lpstr>Good Clustering</vt:lpstr>
      <vt:lpstr>Clustering Techniques</vt:lpstr>
      <vt:lpstr>Hierarchical Clustering</vt:lpstr>
      <vt:lpstr>Hierarchical Clustering Algorithm</vt:lpstr>
      <vt:lpstr>Hierarchical Clustering Algorithm</vt:lpstr>
      <vt:lpstr>Hierarchical Clustering: Recomputing Distances</vt:lpstr>
      <vt:lpstr>Squared Error Distortion</vt:lpstr>
      <vt:lpstr>K-Means Clustering Problem: Formulation</vt:lpstr>
      <vt:lpstr>1-Means Clustering Problem: an Easy Case</vt:lpstr>
      <vt:lpstr>1-Means Clustering Problem: an Easy Case</vt:lpstr>
      <vt:lpstr>K-Means Clustering: Lloyd Algorithm</vt:lpstr>
      <vt:lpstr>Slide 26</vt:lpstr>
      <vt:lpstr>Slide 27</vt:lpstr>
      <vt:lpstr>Slide 28</vt:lpstr>
      <vt:lpstr>Slide 29</vt:lpstr>
      <vt:lpstr>Conservative K-Means Algorithm</vt:lpstr>
      <vt:lpstr>K-Means “Greedy” Algorithm</vt:lpstr>
      <vt:lpstr>Clique Graphs</vt:lpstr>
      <vt:lpstr>Transforming an Arbitrary Graph into a Clique Graphs </vt:lpstr>
      <vt:lpstr>Clique Graphs (cont’d) – REVISION –show yet another way of transformation and compare the costs. </vt:lpstr>
      <vt:lpstr>Corrupted Cliques Problem</vt:lpstr>
      <vt:lpstr>Distance Graphs </vt:lpstr>
      <vt:lpstr>Transforming Distance Graph into Clique Graph</vt:lpstr>
      <vt:lpstr>Heuristics for Corrupted Clique Problem</vt:lpstr>
      <vt:lpstr>CAST Algorithm</vt:lpstr>
    </vt:vector>
  </TitlesOfParts>
  <Company>UCSD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CSE 181 Project guidelines</dc:title>
  <dc:creator>mchaisso</dc:creator>
  <cp:lastModifiedBy>sulaimany</cp:lastModifiedBy>
  <cp:revision>172</cp:revision>
  <dcterms:created xsi:type="dcterms:W3CDTF">2004-04-08T22:16:51Z</dcterms:created>
  <dcterms:modified xsi:type="dcterms:W3CDTF">2013-11-20T18:36:15Z</dcterms:modified>
</cp:coreProperties>
</file>