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7" r:id="rId2"/>
    <p:sldId id="258" r:id="rId3"/>
    <p:sldId id="385" r:id="rId4"/>
    <p:sldId id="260" r:id="rId5"/>
    <p:sldId id="390" r:id="rId6"/>
    <p:sldId id="388" r:id="rId7"/>
    <p:sldId id="387" r:id="rId8"/>
    <p:sldId id="389" r:id="rId9"/>
    <p:sldId id="377" r:id="rId10"/>
    <p:sldId id="378" r:id="rId11"/>
    <p:sldId id="379" r:id="rId12"/>
    <p:sldId id="380" r:id="rId13"/>
    <p:sldId id="381" r:id="rId14"/>
    <p:sldId id="306" r:id="rId15"/>
    <p:sldId id="307" r:id="rId16"/>
    <p:sldId id="309" r:id="rId17"/>
    <p:sldId id="312" r:id="rId18"/>
    <p:sldId id="313" r:id="rId19"/>
    <p:sldId id="314" r:id="rId20"/>
    <p:sldId id="315" r:id="rId21"/>
    <p:sldId id="327" r:id="rId22"/>
    <p:sldId id="332" r:id="rId23"/>
    <p:sldId id="336" r:id="rId24"/>
    <p:sldId id="340" r:id="rId25"/>
    <p:sldId id="342" r:id="rId26"/>
    <p:sldId id="343" r:id="rId27"/>
    <p:sldId id="344" r:id="rId28"/>
    <p:sldId id="346" r:id="rId29"/>
    <p:sldId id="347" r:id="rId30"/>
    <p:sldId id="398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99" r:id="rId41"/>
    <p:sldId id="391" r:id="rId42"/>
    <p:sldId id="357" r:id="rId43"/>
    <p:sldId id="394" r:id="rId44"/>
    <p:sldId id="358" r:id="rId45"/>
    <p:sldId id="359" r:id="rId46"/>
    <p:sldId id="360" r:id="rId47"/>
    <p:sldId id="393" r:id="rId48"/>
    <p:sldId id="395" r:id="rId49"/>
    <p:sldId id="361" r:id="rId50"/>
    <p:sldId id="362" r:id="rId51"/>
    <p:sldId id="363" r:id="rId52"/>
    <p:sldId id="365" r:id="rId53"/>
    <p:sldId id="396" r:id="rId54"/>
    <p:sldId id="397" r:id="rId55"/>
    <p:sldId id="392" r:id="rId56"/>
    <p:sldId id="400" r:id="rId57"/>
    <p:sldId id="401" r:id="rId58"/>
    <p:sldId id="402" r:id="rId59"/>
    <p:sldId id="403" r:id="rId60"/>
    <p:sldId id="404" r:id="rId61"/>
    <p:sldId id="405" r:id="rId62"/>
    <p:sldId id="406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3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E2453F-6FDB-4660-AED1-D15676E4C2D1}" type="datetimeFigureOut">
              <a:rPr lang="fa-IR" smtClean="0"/>
              <a:pPr/>
              <a:t>01/03/1435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A918CB-9CE2-4810-A79C-5AB8F2DFE17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B8633E-4D2E-4380-B372-1E3D422C3E18}" type="datetimeFigureOut">
              <a:rPr lang="fa-IR" smtClean="0"/>
              <a:pPr/>
              <a:t>01/03/1435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56E119-AA90-4A66-8657-2476731E98B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6E119-AA90-4A66-8657-2476731E98BB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66A-DF5E-4E8A-858F-F34E180B03A2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8D9F-4CDD-4321-A6AA-6BE8B0FA06F7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2F2D-1373-4022-BC84-C712486188E4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AA7-6103-458A-B84E-CF4507945355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C614-79BF-4299-A639-BB6FF40BBCF7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B14-5E4B-4047-B5ED-AD3341B393A8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835-A730-4C20-B99A-DB63558E8C04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822-5109-47A4-B548-2A8EAA826189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F87-EF8F-494C-98D9-10595CDCD1B6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9A3-4BB7-4F07-8B0C-A3598485A990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76F-775A-4D69-AC49-054EABA851E3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FA36-5ECC-4EAA-A7E8-2978C5CB0A58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cbi.nlm.nih.gov/Education/BLASTinfo/orthologs3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1508125"/>
            <a:ext cx="8001000" cy="1920875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200" b="1" dirty="0" smtClean="0"/>
              <a:t>Sequence Alignment</a:t>
            </a:r>
            <a:br>
              <a:rPr lang="en-US" sz="4200" b="1" dirty="0" smtClean="0"/>
            </a:br>
            <a:endParaRPr lang="en-US" sz="4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6413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/>
              <a:t>Aligning Sequences with Insertions and Deletions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828800" y="2727325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v 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2727325"/>
            <a:ext cx="2438400" cy="549275"/>
            <a:chOff x="816" y="1728"/>
            <a:chExt cx="1536" cy="346"/>
          </a:xfrm>
        </p:grpSpPr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81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66" name="Text Box 10"/>
            <p:cNvSpPr txBox="1">
              <a:spLocks noChangeArrowheads="1"/>
            </p:cNvSpPr>
            <p:nvPr/>
          </p:nvSpPr>
          <p:spPr bwMode="auto">
            <a:xfrm>
              <a:off x="100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>
              <a:off x="120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68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69" name="Text Box 13"/>
            <p:cNvSpPr txBox="1">
              <a:spLocks noChangeArrowheads="1"/>
            </p:cNvSpPr>
            <p:nvPr/>
          </p:nvSpPr>
          <p:spPr bwMode="auto">
            <a:xfrm>
              <a:off x="1584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177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71" name="Text Box 15"/>
            <p:cNvSpPr txBox="1">
              <a:spLocks noChangeArrowheads="1"/>
            </p:cNvSpPr>
            <p:nvPr/>
          </p:nvSpPr>
          <p:spPr bwMode="auto">
            <a:xfrm>
              <a:off x="196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2" name="Text Box 16"/>
            <p:cNvSpPr txBox="1">
              <a:spLocks noChangeArrowheads="1"/>
            </p:cNvSpPr>
            <p:nvPr/>
          </p:nvSpPr>
          <p:spPr bwMode="auto">
            <a:xfrm>
              <a:off x="216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95600" y="3184525"/>
            <a:ext cx="2438400" cy="549275"/>
            <a:chOff x="816" y="1968"/>
            <a:chExt cx="1536" cy="346"/>
          </a:xfrm>
        </p:grpSpPr>
        <p:sp>
          <p:nvSpPr>
            <p:cNvPr id="147474" name="Text Box 18"/>
            <p:cNvSpPr txBox="1">
              <a:spLocks noChangeArrowheads="1"/>
            </p:cNvSpPr>
            <p:nvPr/>
          </p:nvSpPr>
          <p:spPr bwMode="auto">
            <a:xfrm>
              <a:off x="216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5" name="Text Box 19"/>
            <p:cNvSpPr txBox="1">
              <a:spLocks noChangeArrowheads="1"/>
            </p:cNvSpPr>
            <p:nvPr/>
          </p:nvSpPr>
          <p:spPr bwMode="auto">
            <a:xfrm>
              <a:off x="81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100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120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1392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1584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80" name="Text Box 24"/>
            <p:cNvSpPr txBox="1">
              <a:spLocks noChangeArrowheads="1"/>
            </p:cNvSpPr>
            <p:nvPr/>
          </p:nvSpPr>
          <p:spPr bwMode="auto">
            <a:xfrm>
              <a:off x="177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81" name="Text Box 25"/>
            <p:cNvSpPr txBox="1">
              <a:spLocks noChangeArrowheads="1"/>
            </p:cNvSpPr>
            <p:nvPr/>
          </p:nvSpPr>
          <p:spPr bwMode="auto">
            <a:xfrm>
              <a:off x="196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1828800" y="3184525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w</a:t>
            </a:r>
            <a:r>
              <a:rPr lang="en-US" sz="3000" b="1" i="0">
                <a:solidFill>
                  <a:schemeClr val="tx2"/>
                </a:solidFill>
              </a:rPr>
              <a:t>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2590800" y="3184525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0"/>
              <a:t>--</a:t>
            </a:r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5029200" y="2727325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0"/>
              <a:t>--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533400" y="17526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By shifting one sequence over one position: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533400" y="4191000"/>
            <a:ext cx="701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i="0"/>
              <a:t> The edit distance: </a:t>
            </a:r>
            <a:r>
              <a:rPr lang="en-US" sz="3000"/>
              <a:t>d</a:t>
            </a:r>
            <a:r>
              <a:rPr lang="en-US" sz="3000" baseline="-25000"/>
              <a:t>H</a:t>
            </a:r>
            <a:r>
              <a:rPr lang="en-US" sz="3000" i="0"/>
              <a:t>(</a:t>
            </a:r>
            <a:r>
              <a:rPr lang="en-US" sz="3000"/>
              <a:t>v</a:t>
            </a:r>
            <a:r>
              <a:rPr lang="en-US" sz="3000" i="0"/>
              <a:t>, </a:t>
            </a:r>
            <a:r>
              <a:rPr lang="en-US" sz="3000"/>
              <a:t>w</a:t>
            </a:r>
            <a:r>
              <a:rPr lang="en-US" sz="3000" i="0"/>
              <a:t>)  =  2.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533400" y="48768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i="0"/>
              <a:t> Hamming distance neglects insertions and deletions in DNA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3" grpId="0" autoUpdateAnimBg="0"/>
      <p:bldP spid="1474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Edit Distance</a:t>
            </a:r>
            <a:endParaRPr lang="en-US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09600" y="1474788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zh-TW" sz="3000" i="0">
                <a:ea typeface="PMingLiU" pitchFamily="18" charset="-120"/>
              </a:rPr>
              <a:t>Levenshtein (1966) introduced </a:t>
            </a:r>
            <a:r>
              <a:rPr kumimoji="1" lang="en-US" altLang="zh-TW" sz="3000" i="0">
                <a:solidFill>
                  <a:srgbClr val="0000FF"/>
                </a:solidFill>
                <a:ea typeface="PMingLiU" pitchFamily="18" charset="-120"/>
              </a:rPr>
              <a:t>edit distance</a:t>
            </a:r>
            <a:r>
              <a:rPr kumimoji="1" lang="en-US" altLang="zh-TW" sz="3000" i="0">
                <a:ea typeface="PMingLiU" pitchFamily="18" charset="-120"/>
              </a:rPr>
              <a:t> between two strings as the minimum number of elementary operations (insertions, deletions, and substitutions) to transform one string into the other</a:t>
            </a:r>
          </a:p>
          <a:p>
            <a:pPr>
              <a:buClr>
                <a:schemeClr val="accent1"/>
              </a:buClr>
              <a:buFontTx/>
              <a:buChar char="•"/>
            </a:pPr>
            <a:endParaRPr kumimoji="1" lang="en-US" altLang="zh-TW" sz="3000" i="0">
              <a:ea typeface="PMingLiU" pitchFamily="18" charset="-12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774700" y="4800600"/>
            <a:ext cx="8154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3000">
                <a:ea typeface="PMingLiU" pitchFamily="18" charset="-120"/>
              </a:rPr>
              <a:t>d</a:t>
            </a:r>
            <a:r>
              <a:rPr kumimoji="1" lang="en-US" altLang="zh-TW" sz="3000" i="0">
                <a:ea typeface="PMingLiU" pitchFamily="18" charset="-120"/>
              </a:rPr>
              <a:t>(</a:t>
            </a:r>
            <a:r>
              <a:rPr kumimoji="1" lang="en-US" altLang="zh-TW" sz="3000" b="1" i="0">
                <a:ea typeface="PMingLiU" pitchFamily="18" charset="-120"/>
              </a:rPr>
              <a:t>v,w</a:t>
            </a:r>
            <a:r>
              <a:rPr kumimoji="1" lang="en-US" altLang="zh-TW" sz="3000" i="0">
                <a:ea typeface="PMingLiU" pitchFamily="18" charset="-120"/>
              </a:rPr>
              <a:t>) = MIN number of elementary operations</a:t>
            </a:r>
            <a:r>
              <a:rPr kumimoji="1" lang="en-US" altLang="zh-TW" sz="2000" i="0">
                <a:ea typeface="PMingLiU" pitchFamily="18" charset="-120"/>
              </a:rPr>
              <a:t> 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2527300" y="5345113"/>
            <a:ext cx="518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ea typeface="PMingLiU" pitchFamily="18" charset="-120"/>
              </a:rPr>
              <a:t>to transform </a:t>
            </a:r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3000" i="0">
                <a:ea typeface="PMingLiU" pitchFamily="18" charset="-120"/>
              </a:rPr>
              <a:t> </a:t>
            </a:r>
            <a:r>
              <a:rPr kumimoji="1" lang="en-US" altLang="zh-TW" sz="3000" i="0">
                <a:ea typeface="PMingLiU" pitchFamily="18" charset="-120"/>
                <a:sym typeface="Wingdings" pitchFamily="2" charset="2"/>
              </a:rPr>
              <a:t> </a:t>
            </a:r>
            <a:r>
              <a:rPr kumimoji="1" lang="en-US" altLang="zh-TW" sz="3000" b="1" i="0">
                <a:ea typeface="PMingLiU" pitchFamily="18" charset="-120"/>
              </a:rPr>
              <a:t>w</a:t>
            </a:r>
            <a:r>
              <a:rPr kumimoji="1" lang="en-US" altLang="zh-TW" sz="3000" i="0">
                <a:ea typeface="PMingLiU" pitchFamily="18" charset="-12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 sz="3800"/>
              <a:t>Edit Distance vs Hamming Distance</a:t>
            </a:r>
            <a:endParaRPr lang="en-US" sz="2200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066800" y="315118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= 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T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066800" y="369093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W</a:t>
            </a:r>
            <a:r>
              <a:rPr kumimoji="1" lang="en-US" altLang="zh-TW" sz="2400" i="0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= T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endParaRPr kumimoji="1" lang="en-US" altLang="zh-TW" sz="2400" i="0">
              <a:solidFill>
                <a:schemeClr val="hlink"/>
              </a:solidFill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457200" y="4191000"/>
            <a:ext cx="8686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solidFill>
                  <a:srgbClr val="FF0000"/>
                </a:solidFill>
                <a:ea typeface="PMingLiU" pitchFamily="18" charset="-120"/>
              </a:rPr>
              <a:t>Hamming distance:</a:t>
            </a:r>
            <a:r>
              <a:rPr kumimoji="1" lang="en-US" altLang="zh-TW" sz="3000" i="0">
                <a:solidFill>
                  <a:srgbClr val="0000FF"/>
                </a:solidFill>
                <a:ea typeface="PMingLiU" pitchFamily="18" charset="-120"/>
              </a:rPr>
              <a:t>                    Edit distance</a:t>
            </a:r>
            <a:r>
              <a:rPr kumimoji="1" lang="en-US" altLang="zh-TW" sz="3000" i="0">
                <a:ea typeface="PMingLiU" pitchFamily="18" charset="-120"/>
              </a:rPr>
              <a:t>: </a:t>
            </a:r>
          </a:p>
          <a:p>
            <a:r>
              <a:rPr kumimoji="1" lang="en-US" altLang="zh-TW" sz="3000" i="0">
                <a:ea typeface="PMingLiU" pitchFamily="18" charset="-120"/>
              </a:rPr>
              <a:t>      </a:t>
            </a:r>
            <a:r>
              <a:rPr kumimoji="1" lang="en-US" altLang="zh-TW" sz="3200">
                <a:ea typeface="PMingLiU" pitchFamily="18" charset="-120"/>
              </a:rPr>
              <a:t>d</a:t>
            </a:r>
            <a:r>
              <a:rPr kumimoji="1" lang="en-US" altLang="zh-TW" sz="3200" i="0">
                <a:ea typeface="PMingLiU" pitchFamily="18" charset="-120"/>
              </a:rPr>
              <a:t>(</a:t>
            </a:r>
            <a:r>
              <a:rPr kumimoji="1" lang="en-US" altLang="zh-TW" sz="3200" b="1" i="0">
                <a:ea typeface="PMingLiU" pitchFamily="18" charset="-120"/>
              </a:rPr>
              <a:t>v</a:t>
            </a:r>
            <a:r>
              <a:rPr kumimoji="1" lang="en-US" altLang="zh-TW" sz="3200" i="0">
                <a:ea typeface="PMingLiU" pitchFamily="18" charset="-120"/>
              </a:rPr>
              <a:t>, </a:t>
            </a:r>
            <a:r>
              <a:rPr kumimoji="1" lang="en-US" altLang="zh-TW" sz="3200" b="1" i="0">
                <a:ea typeface="PMingLiU" pitchFamily="18" charset="-120"/>
              </a:rPr>
              <a:t>w</a:t>
            </a:r>
            <a:r>
              <a:rPr kumimoji="1" lang="en-US" altLang="zh-TW" sz="3200" i="0">
                <a:ea typeface="PMingLiU" pitchFamily="18" charset="-120"/>
              </a:rPr>
              <a:t>)=</a:t>
            </a:r>
            <a:r>
              <a:rPr kumimoji="1" lang="en-US" altLang="zh-TW" sz="3200" i="0">
                <a:solidFill>
                  <a:srgbClr val="FF0000"/>
                </a:solidFill>
                <a:ea typeface="PMingLiU" pitchFamily="18" charset="-120"/>
              </a:rPr>
              <a:t>8</a:t>
            </a:r>
            <a:r>
              <a:rPr kumimoji="1" lang="en-US" altLang="zh-TW" sz="3000" i="0">
                <a:ea typeface="PMingLiU" pitchFamily="18" charset="-120"/>
              </a:rPr>
              <a:t>                               </a:t>
            </a:r>
            <a:r>
              <a:rPr kumimoji="1" lang="en-US" altLang="zh-TW" sz="3200">
                <a:ea typeface="PMingLiU" pitchFamily="18" charset="-120"/>
              </a:rPr>
              <a:t>d</a:t>
            </a:r>
            <a:r>
              <a:rPr kumimoji="1" lang="en-US" altLang="zh-TW" sz="3200" i="0">
                <a:ea typeface="PMingLiU" pitchFamily="18" charset="-120"/>
              </a:rPr>
              <a:t>(</a:t>
            </a:r>
            <a:r>
              <a:rPr kumimoji="1" lang="en-US" altLang="zh-TW" sz="3200" b="1" i="0">
                <a:ea typeface="PMingLiU" pitchFamily="18" charset="-120"/>
              </a:rPr>
              <a:t>v</a:t>
            </a:r>
            <a:r>
              <a:rPr kumimoji="1" lang="en-US" altLang="zh-TW" sz="3200" i="0">
                <a:ea typeface="PMingLiU" pitchFamily="18" charset="-120"/>
              </a:rPr>
              <a:t>, </a:t>
            </a:r>
            <a:r>
              <a:rPr kumimoji="1" lang="en-US" altLang="zh-TW" sz="3200" b="1" i="0">
                <a:ea typeface="PMingLiU" pitchFamily="18" charset="-120"/>
              </a:rPr>
              <a:t>w</a:t>
            </a:r>
            <a:r>
              <a:rPr kumimoji="1" lang="en-US" altLang="zh-TW" sz="3200" i="0">
                <a:ea typeface="PMingLiU" pitchFamily="18" charset="-120"/>
              </a:rPr>
              <a:t>)=</a:t>
            </a:r>
            <a:r>
              <a:rPr kumimoji="1" lang="en-US" altLang="zh-TW" sz="3200" i="0">
                <a:solidFill>
                  <a:srgbClr val="0000CC"/>
                </a:solidFill>
                <a:ea typeface="PMingLiU" pitchFamily="18" charset="-120"/>
              </a:rPr>
              <a:t>2</a:t>
            </a:r>
            <a:r>
              <a:rPr kumimoji="1" lang="en-US" altLang="zh-TW">
                <a:ea typeface="PMingLiU" pitchFamily="18" charset="-120"/>
              </a:rPr>
              <a:t> </a:t>
            </a:r>
            <a:endParaRPr kumimoji="1" lang="en-US" altLang="zh-TW" sz="3000" i="0">
              <a:ea typeface="PMingLiU" pitchFamily="18" charset="-120"/>
            </a:endParaRPr>
          </a:p>
          <a:p>
            <a:r>
              <a:rPr kumimoji="1" lang="en-US" altLang="zh-TW" sz="3000" i="0">
                <a:ea typeface="PMingLiU" pitchFamily="18" charset="-120"/>
              </a:rPr>
              <a:t>                                                </a:t>
            </a:r>
            <a:r>
              <a:rPr kumimoji="1" lang="en-US" altLang="zh-TW" i="0">
                <a:ea typeface="PMingLiU" pitchFamily="18" charset="-120"/>
              </a:rPr>
              <a:t>(one insertion and one deletion)</a:t>
            </a:r>
          </a:p>
          <a:p>
            <a:r>
              <a:rPr kumimoji="1" lang="en-US" altLang="zh-TW" sz="3600" i="0">
                <a:ea typeface="PMingLiU" pitchFamily="18" charset="-120"/>
              </a:rPr>
              <a:t>How to find what </a:t>
            </a:r>
            <a:r>
              <a:rPr kumimoji="1" lang="en-US" altLang="zh-TW" sz="3600" b="1">
                <a:solidFill>
                  <a:srgbClr val="0000CC"/>
                </a:solidFill>
                <a:ea typeface="PMingLiU" pitchFamily="18" charset="-120"/>
              </a:rPr>
              <a:t>j</a:t>
            </a:r>
            <a:r>
              <a:rPr kumimoji="1" lang="en-US" altLang="zh-TW" sz="3600" i="0">
                <a:ea typeface="PMingLiU" pitchFamily="18" charset="-120"/>
              </a:rPr>
              <a:t> goes with what </a:t>
            </a:r>
            <a:r>
              <a:rPr kumimoji="1" lang="en-US" altLang="zh-TW" sz="3600" b="1">
                <a:solidFill>
                  <a:srgbClr val="0000CC"/>
                </a:solidFill>
                <a:ea typeface="PMingLiU" pitchFamily="18" charset="-120"/>
              </a:rPr>
              <a:t>i</a:t>
            </a:r>
            <a:r>
              <a:rPr kumimoji="1" lang="en-US" altLang="zh-TW" sz="3600" i="0">
                <a:ea typeface="PMingLiU" pitchFamily="18" charset="-120"/>
              </a:rPr>
              <a:t> ???</a:t>
            </a:r>
          </a:p>
          <a:p>
            <a:endParaRPr kumimoji="1" lang="en-US" altLang="zh-TW" sz="3600" i="0">
              <a:ea typeface="PMingLiU" pitchFamily="18" charset="-120"/>
            </a:endParaRP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19812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2133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 flipH="1">
            <a:off x="2286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H="1">
            <a:off x="2514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 flipH="1">
            <a:off x="2667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2895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3048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3794125" y="30416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en-US" altLang="zh-TW" sz="2400" i="0">
              <a:latin typeface="Tahoma" pitchFamily="34" charset="0"/>
              <a:ea typeface="PMingLiU" pitchFamily="18" charset="-120"/>
            </a:endParaRP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927725" y="369093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W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= T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endParaRPr kumimoji="1" lang="en-US" altLang="zh-TW" sz="2400" i="0">
              <a:solidFill>
                <a:schemeClr val="hlink"/>
              </a:solidFill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>
            <a:off x="70104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71628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73152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>
            <a:off x="75438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76962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79248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>
            <a:off x="80772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5867400" y="30749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 = - 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T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 flipH="1">
            <a:off x="32004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609600" y="1295400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ea typeface="PMingLiU" pitchFamily="18" charset="-120"/>
              </a:rPr>
              <a:t>Hamming distance </a:t>
            </a:r>
          </a:p>
          <a:p>
            <a:r>
              <a:rPr kumimoji="1" lang="en-US" altLang="zh-TW" sz="3000" i="0">
                <a:ea typeface="PMingLiU" pitchFamily="18" charset="-120"/>
              </a:rPr>
              <a:t>always compares</a:t>
            </a:r>
            <a:r>
              <a:rPr kumimoji="1" lang="en-US" altLang="zh-TW" sz="3000" b="1">
                <a:ea typeface="PMingLiU" pitchFamily="18" charset="-120"/>
              </a:rPr>
              <a:t> </a:t>
            </a:r>
          </a:p>
          <a:p>
            <a:r>
              <a:rPr kumimoji="1" lang="en-US" altLang="zh-TW" sz="3000" b="1">
                <a:solidFill>
                  <a:srgbClr val="FF0000"/>
                </a:solidFill>
                <a:ea typeface="PMingLiU" pitchFamily="18" charset="-120"/>
              </a:rPr>
              <a:t> i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3000" i="0">
                <a:ea typeface="PMingLiU" pitchFamily="18" charset="-120"/>
              </a:rPr>
              <a:t>  with</a:t>
            </a:r>
          </a:p>
          <a:p>
            <a:r>
              <a:rPr kumimoji="1" lang="en-US" altLang="zh-TW" sz="3000" i="0">
                <a:ea typeface="PMingLiU" pitchFamily="18" charset="-120"/>
              </a:rPr>
              <a:t> </a:t>
            </a:r>
            <a:r>
              <a:rPr kumimoji="1" lang="en-US" altLang="zh-TW" sz="3000" b="1">
                <a:solidFill>
                  <a:srgbClr val="FF0000"/>
                </a:solidFill>
                <a:ea typeface="PMingLiU" pitchFamily="18" charset="-120"/>
              </a:rPr>
              <a:t>i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w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5562600" y="1219200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ea typeface="PMingLiU" pitchFamily="18" charset="-120"/>
              </a:rPr>
              <a:t>Edit distance </a:t>
            </a:r>
          </a:p>
          <a:p>
            <a:r>
              <a:rPr kumimoji="1" lang="en-US" altLang="zh-TW" sz="3000" i="0">
                <a:ea typeface="PMingLiU" pitchFamily="18" charset="-120"/>
              </a:rPr>
              <a:t>may compare</a:t>
            </a:r>
            <a:r>
              <a:rPr kumimoji="1" lang="en-US" altLang="zh-TW" sz="3000" b="1">
                <a:ea typeface="PMingLiU" pitchFamily="18" charset="-120"/>
              </a:rPr>
              <a:t> </a:t>
            </a:r>
          </a:p>
          <a:p>
            <a:r>
              <a:rPr kumimoji="1" lang="en-US" altLang="zh-TW" sz="3000" b="1">
                <a:solidFill>
                  <a:srgbClr val="FF0000"/>
                </a:solidFill>
                <a:ea typeface="PMingLiU" pitchFamily="18" charset="-120"/>
              </a:rPr>
              <a:t> </a:t>
            </a:r>
            <a:r>
              <a:rPr kumimoji="1" lang="en-US" altLang="zh-TW" sz="3000" b="1">
                <a:solidFill>
                  <a:srgbClr val="0000CC"/>
                </a:solidFill>
                <a:ea typeface="PMingLiU" pitchFamily="18" charset="-120"/>
              </a:rPr>
              <a:t>i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3000" i="0">
                <a:ea typeface="PMingLiU" pitchFamily="18" charset="-120"/>
              </a:rPr>
              <a:t>  with</a:t>
            </a:r>
          </a:p>
          <a:p>
            <a:r>
              <a:rPr kumimoji="1" lang="en-US" altLang="zh-TW" sz="3000" i="0">
                <a:ea typeface="PMingLiU" pitchFamily="18" charset="-120"/>
              </a:rPr>
              <a:t> </a:t>
            </a:r>
            <a:r>
              <a:rPr kumimoji="1" lang="en-US" altLang="zh-TW" sz="3000" b="1">
                <a:solidFill>
                  <a:srgbClr val="0000CC"/>
                </a:solidFill>
                <a:ea typeface="PMingLiU" pitchFamily="18" charset="-120"/>
              </a:rPr>
              <a:t>j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w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717925" y="3211513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 dirty="0">
                <a:solidFill>
                  <a:schemeClr val="accent1"/>
                </a:solidFill>
                <a:latin typeface="Tahoma" pitchFamily="34" charset="0"/>
                <a:ea typeface="PMingLiU" pitchFamily="18" charset="-120"/>
              </a:rPr>
              <a:t>Just one shift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505200" y="3592513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chemeClr val="accent1"/>
                </a:solidFill>
                <a:latin typeface="Tahoma" pitchFamily="34" charset="0"/>
                <a:ea typeface="PMingLiU" pitchFamily="18" charset="-120"/>
              </a:rPr>
              <a:t>Make it all line up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3733800" y="3608388"/>
            <a:ext cx="18288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  <p:bldP spid="28" grpId="0" build="p" autoUpdateAnimBg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/>
              <a:t>Edit Distance: Example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6482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TGCATAT </a:t>
            </a:r>
            <a:r>
              <a:rPr lang="en-US" dirty="0">
                <a:sym typeface="Wingdings" pitchFamily="2" charset="2"/>
              </a:rPr>
              <a:t> ATCCGAT in 5 </a:t>
            </a:r>
            <a:r>
              <a:rPr lang="en-US" dirty="0" smtClean="0">
                <a:sym typeface="Wingdings" pitchFamily="2" charset="2"/>
              </a:rPr>
              <a:t>steps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	also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TGCATAT </a:t>
            </a:r>
            <a:r>
              <a:rPr lang="en-US" dirty="0" smtClean="0">
                <a:sym typeface="Wingdings" pitchFamily="2" charset="2"/>
              </a:rPr>
              <a:t> ATCCGAT in 4 steps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</a:rPr>
              <a:t>	Can it be done in 3 steps???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sz="3000" b="1" dirty="0" smtClean="0">
                <a:solidFill>
                  <a:schemeClr val="tx2"/>
                </a:solidFill>
                <a:sym typeface="Wingdings" pitchFamily="2" charset="2"/>
              </a:rPr>
              <a:t>    </a:t>
            </a:r>
            <a:endParaRPr lang="en-US" sz="3000" b="1" dirty="0">
              <a:solidFill>
                <a:schemeClr val="tx2"/>
              </a:solidFill>
              <a:sym typeface="Wingdings" pitchFamily="2" charset="2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81000" y="1627188"/>
            <a:ext cx="7696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i="0"/>
              <a:t>	</a:t>
            </a:r>
            <a:r>
              <a:rPr lang="en-US" i="0"/>
              <a:t>		</a:t>
            </a:r>
            <a:endParaRPr lang="en-US" sz="27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Aligning DNA Sequences</a:t>
            </a:r>
            <a:endParaRPr 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193925" y="257810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 = ATCTGATG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209800" y="311785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ea typeface="PMingLiU" pitchFamily="18" charset="-120"/>
              </a:rPr>
              <a:t>W 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= TGCATAC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5013325" y="2541588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n = 8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953000" y="29987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m = 7</a:t>
            </a:r>
          </a:p>
        </p:txBody>
      </p:sp>
      <p:graphicFrame>
        <p:nvGraphicFramePr>
          <p:cNvPr id="140300" name="Group 12"/>
          <p:cNvGraphicFramePr>
            <a:graphicFrameLocks noGrp="1"/>
          </p:cNvGraphicFramePr>
          <p:nvPr/>
        </p:nvGraphicFramePr>
        <p:xfrm>
          <a:off x="1905000" y="4337050"/>
          <a:ext cx="4572000" cy="103505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35" name="Line 47"/>
          <p:cNvSpPr>
            <a:spLocks noChangeShapeType="1"/>
          </p:cNvSpPr>
          <p:nvPr/>
        </p:nvSpPr>
        <p:spPr bwMode="auto">
          <a:xfrm>
            <a:off x="2895600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6" name="Line 48"/>
          <p:cNvSpPr>
            <a:spLocks noChangeShapeType="1"/>
          </p:cNvSpPr>
          <p:nvPr/>
        </p:nvSpPr>
        <p:spPr bwMode="auto">
          <a:xfrm>
            <a:off x="3810000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>
            <a:off x="5638800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8" name="Line 50"/>
          <p:cNvSpPr>
            <a:spLocks noChangeShapeType="1"/>
          </p:cNvSpPr>
          <p:nvPr/>
        </p:nvSpPr>
        <p:spPr bwMode="auto">
          <a:xfrm>
            <a:off x="4724400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>
            <a:off x="1981200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0" name="Text Box 52"/>
          <p:cNvSpPr txBox="1">
            <a:spLocks noChangeArrowheads="1"/>
          </p:cNvSpPr>
          <p:nvPr/>
        </p:nvSpPr>
        <p:spPr bwMode="auto">
          <a:xfrm>
            <a:off x="1371600" y="43815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</a:t>
            </a:r>
            <a:endParaRPr kumimoji="1" lang="zh-TW" altLang="en-US" sz="2400" i="0">
              <a:latin typeface="Tahoma" pitchFamily="34" charset="0"/>
              <a:ea typeface="PMingLiU" pitchFamily="18" charset="-120"/>
            </a:endParaRPr>
          </a:p>
        </p:txBody>
      </p:sp>
      <p:sp>
        <p:nvSpPr>
          <p:cNvPr id="140341" name="Text Box 53"/>
          <p:cNvSpPr txBox="1">
            <a:spLocks noChangeArrowheads="1"/>
          </p:cNvSpPr>
          <p:nvPr/>
        </p:nvSpPr>
        <p:spPr bwMode="auto">
          <a:xfrm>
            <a:off x="1330325" y="4838700"/>
            <a:ext cx="650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3000" b="1" i="0">
                <a:ea typeface="PMingLiU" pitchFamily="18" charset="-120"/>
              </a:rPr>
              <a:t>W </a:t>
            </a:r>
            <a:endParaRPr kumimoji="1" lang="zh-TW" altLang="en-US" sz="3000" b="1" i="0">
              <a:ea typeface="PMingLiU" pitchFamily="18" charset="-120"/>
            </a:endParaRPr>
          </a:p>
        </p:txBody>
      </p:sp>
      <p:sp>
        <p:nvSpPr>
          <p:cNvPr id="140342" name="Oval 54"/>
          <p:cNvSpPr>
            <a:spLocks noChangeArrowheads="1"/>
          </p:cNvSpPr>
          <p:nvPr/>
        </p:nvSpPr>
        <p:spPr bwMode="auto">
          <a:xfrm>
            <a:off x="23622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3" name="Oval 55"/>
          <p:cNvSpPr>
            <a:spLocks noChangeArrowheads="1"/>
          </p:cNvSpPr>
          <p:nvPr/>
        </p:nvSpPr>
        <p:spPr bwMode="auto">
          <a:xfrm>
            <a:off x="32766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4" name="Oval 56"/>
          <p:cNvSpPr>
            <a:spLocks noChangeArrowheads="1"/>
          </p:cNvSpPr>
          <p:nvPr/>
        </p:nvSpPr>
        <p:spPr bwMode="auto">
          <a:xfrm>
            <a:off x="41910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5" name="Oval 57"/>
          <p:cNvSpPr>
            <a:spLocks noChangeArrowheads="1"/>
          </p:cNvSpPr>
          <p:nvPr/>
        </p:nvSpPr>
        <p:spPr bwMode="auto">
          <a:xfrm>
            <a:off x="51054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6" name="Line 58"/>
          <p:cNvSpPr>
            <a:spLocks noChangeShapeType="1"/>
          </p:cNvSpPr>
          <p:nvPr/>
        </p:nvSpPr>
        <p:spPr bwMode="auto">
          <a:xfrm flipH="1">
            <a:off x="2590800" y="372745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7" name="Line 59"/>
          <p:cNvSpPr>
            <a:spLocks noChangeShapeType="1"/>
          </p:cNvSpPr>
          <p:nvPr/>
        </p:nvSpPr>
        <p:spPr bwMode="auto">
          <a:xfrm flipH="1">
            <a:off x="3429000" y="38036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8" name="Line 60"/>
          <p:cNvSpPr>
            <a:spLocks noChangeShapeType="1"/>
          </p:cNvSpPr>
          <p:nvPr/>
        </p:nvSpPr>
        <p:spPr bwMode="auto">
          <a:xfrm>
            <a:off x="4114800" y="380365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9" name="Line 61"/>
          <p:cNvSpPr>
            <a:spLocks noChangeShapeType="1"/>
          </p:cNvSpPr>
          <p:nvPr/>
        </p:nvSpPr>
        <p:spPr bwMode="auto">
          <a:xfrm>
            <a:off x="4267200" y="372745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50" name="Text Box 62"/>
          <p:cNvSpPr txBox="1">
            <a:spLocks noChangeArrowheads="1"/>
          </p:cNvSpPr>
          <p:nvPr/>
        </p:nvSpPr>
        <p:spPr bwMode="auto">
          <a:xfrm>
            <a:off x="3429000" y="3482975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rgbClr val="0000FF"/>
                </a:solidFill>
                <a:latin typeface="Tahoma" pitchFamily="34" charset="0"/>
                <a:ea typeface="PMingLiU" pitchFamily="18" charset="-120"/>
              </a:rPr>
              <a:t>match</a:t>
            </a:r>
          </a:p>
        </p:txBody>
      </p:sp>
      <p:sp>
        <p:nvSpPr>
          <p:cNvPr id="140351" name="Oval 63"/>
          <p:cNvSpPr>
            <a:spLocks noChangeArrowheads="1"/>
          </p:cNvSpPr>
          <p:nvPr/>
        </p:nvSpPr>
        <p:spPr bwMode="auto">
          <a:xfrm>
            <a:off x="2819400" y="4946650"/>
            <a:ext cx="381000" cy="381000"/>
          </a:xfrm>
          <a:prstGeom prst="ellipse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2" name="Oval 64"/>
          <p:cNvSpPr>
            <a:spLocks noChangeArrowheads="1"/>
          </p:cNvSpPr>
          <p:nvPr/>
        </p:nvSpPr>
        <p:spPr bwMode="auto">
          <a:xfrm>
            <a:off x="3733800" y="4946650"/>
            <a:ext cx="381000" cy="381000"/>
          </a:xfrm>
          <a:prstGeom prst="ellipse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3" name="Text Box 65"/>
          <p:cNvSpPr txBox="1">
            <a:spLocks noChangeArrowheads="1"/>
          </p:cNvSpPr>
          <p:nvPr/>
        </p:nvSpPr>
        <p:spPr bwMode="auto">
          <a:xfrm>
            <a:off x="2971800" y="554037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rgbClr val="FF9900"/>
                </a:solidFill>
                <a:latin typeface="Tahoma" pitchFamily="34" charset="0"/>
                <a:ea typeface="PMingLiU" pitchFamily="18" charset="-120"/>
              </a:rPr>
              <a:t>deletion</a:t>
            </a:r>
          </a:p>
        </p:txBody>
      </p:sp>
      <p:sp>
        <p:nvSpPr>
          <p:cNvPr id="140354" name="Line 66"/>
          <p:cNvSpPr>
            <a:spLocks noChangeShapeType="1"/>
          </p:cNvSpPr>
          <p:nvPr/>
        </p:nvSpPr>
        <p:spPr bwMode="auto">
          <a:xfrm flipH="1" flipV="1">
            <a:off x="3048000" y="525145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55" name="Line 67"/>
          <p:cNvSpPr>
            <a:spLocks noChangeShapeType="1"/>
          </p:cNvSpPr>
          <p:nvPr/>
        </p:nvSpPr>
        <p:spPr bwMode="auto">
          <a:xfrm flipV="1">
            <a:off x="3733800" y="525145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56" name="Oval 68"/>
          <p:cNvSpPr>
            <a:spLocks noChangeArrowheads="1"/>
          </p:cNvSpPr>
          <p:nvPr/>
        </p:nvSpPr>
        <p:spPr bwMode="auto">
          <a:xfrm>
            <a:off x="4648200" y="4413250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7" name="Oval 69"/>
          <p:cNvSpPr>
            <a:spLocks noChangeArrowheads="1"/>
          </p:cNvSpPr>
          <p:nvPr/>
        </p:nvSpPr>
        <p:spPr bwMode="auto">
          <a:xfrm>
            <a:off x="1905000" y="4413250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8" name="Text Box 70"/>
          <p:cNvSpPr txBox="1">
            <a:spLocks noChangeArrowheads="1"/>
          </p:cNvSpPr>
          <p:nvPr/>
        </p:nvSpPr>
        <p:spPr bwMode="auto">
          <a:xfrm>
            <a:off x="3429000" y="5791200"/>
            <a:ext cx="114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rgbClr val="00CC00"/>
                </a:solidFill>
                <a:latin typeface="Tahoma" pitchFamily="34" charset="0"/>
                <a:ea typeface="PMingLiU" pitchFamily="18" charset="-120"/>
              </a:rPr>
              <a:t>insertion</a:t>
            </a:r>
          </a:p>
        </p:txBody>
      </p:sp>
      <p:sp>
        <p:nvSpPr>
          <p:cNvPr id="140359" name="Line 71"/>
          <p:cNvSpPr>
            <a:spLocks noChangeShapeType="1"/>
          </p:cNvSpPr>
          <p:nvPr/>
        </p:nvSpPr>
        <p:spPr bwMode="auto">
          <a:xfrm flipH="1" flipV="1">
            <a:off x="2057400" y="4718050"/>
            <a:ext cx="1447800" cy="1377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0" name="Line 72"/>
          <p:cNvSpPr>
            <a:spLocks noChangeShapeType="1"/>
          </p:cNvSpPr>
          <p:nvPr/>
        </p:nvSpPr>
        <p:spPr bwMode="auto">
          <a:xfrm flipV="1">
            <a:off x="4419600" y="4718050"/>
            <a:ext cx="381000" cy="1225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1" name="Oval 73"/>
          <p:cNvSpPr>
            <a:spLocks noChangeArrowheads="1"/>
          </p:cNvSpPr>
          <p:nvPr/>
        </p:nvSpPr>
        <p:spPr bwMode="auto">
          <a:xfrm>
            <a:off x="6019800" y="4413250"/>
            <a:ext cx="381000" cy="914400"/>
          </a:xfrm>
          <a:prstGeom prst="ellips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62" name="Text Box 74"/>
          <p:cNvSpPr txBox="1">
            <a:spLocks noChangeArrowheads="1"/>
          </p:cNvSpPr>
          <p:nvPr/>
        </p:nvSpPr>
        <p:spPr bwMode="auto">
          <a:xfrm>
            <a:off x="5105400" y="3635375"/>
            <a:ext cx="125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mismatch</a:t>
            </a:r>
          </a:p>
        </p:txBody>
      </p:sp>
      <p:sp>
        <p:nvSpPr>
          <p:cNvPr id="140363" name="Line 75"/>
          <p:cNvSpPr>
            <a:spLocks noChangeShapeType="1"/>
          </p:cNvSpPr>
          <p:nvPr/>
        </p:nvSpPr>
        <p:spPr bwMode="auto">
          <a:xfrm>
            <a:off x="6172200" y="395605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5" name="Freeform 77"/>
          <p:cNvSpPr>
            <a:spLocks/>
          </p:cNvSpPr>
          <p:nvPr/>
        </p:nvSpPr>
        <p:spPr bwMode="auto">
          <a:xfrm>
            <a:off x="2657475" y="5486400"/>
            <a:ext cx="304800" cy="306388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94" y="62"/>
              </a:cxn>
              <a:cxn ang="0">
                <a:pos x="75" y="345"/>
              </a:cxn>
              <a:cxn ang="0">
                <a:pos x="0" y="384"/>
              </a:cxn>
            </a:cxnLst>
            <a:rect l="0" t="0" r="r" b="b"/>
            <a:pathLst>
              <a:path w="192" h="409">
                <a:moveTo>
                  <a:pt x="192" y="0"/>
                </a:moveTo>
                <a:cubicBezTo>
                  <a:pt x="176" y="10"/>
                  <a:pt x="114" y="4"/>
                  <a:pt x="94" y="62"/>
                </a:cubicBezTo>
                <a:cubicBezTo>
                  <a:pt x="74" y="120"/>
                  <a:pt x="91" y="291"/>
                  <a:pt x="75" y="345"/>
                </a:cubicBezTo>
                <a:cubicBezTo>
                  <a:pt x="43" y="409"/>
                  <a:pt x="16" y="376"/>
                  <a:pt x="0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6" name="Freeform 78"/>
          <p:cNvSpPr>
            <a:spLocks/>
          </p:cNvSpPr>
          <p:nvPr/>
        </p:nvSpPr>
        <p:spPr bwMode="auto">
          <a:xfrm>
            <a:off x="2646363" y="5791200"/>
            <a:ext cx="315912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101" y="348"/>
              </a:cxn>
              <a:cxn ang="0">
                <a:pos x="199" y="453"/>
              </a:cxn>
            </a:cxnLst>
            <a:rect l="0" t="0" r="r" b="b"/>
            <a:pathLst>
              <a:path w="199" h="453">
                <a:moveTo>
                  <a:pt x="0" y="0"/>
                </a:moveTo>
                <a:cubicBezTo>
                  <a:pt x="14" y="11"/>
                  <a:pt x="65" y="6"/>
                  <a:pt x="82" y="64"/>
                </a:cubicBezTo>
                <a:cubicBezTo>
                  <a:pt x="99" y="122"/>
                  <a:pt x="81" y="283"/>
                  <a:pt x="101" y="348"/>
                </a:cubicBezTo>
                <a:cubicBezTo>
                  <a:pt x="133" y="420"/>
                  <a:pt x="179" y="431"/>
                  <a:pt x="199" y="4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7" name="Text Box 79"/>
          <p:cNvSpPr txBox="1">
            <a:spLocks noChangeArrowheads="1"/>
          </p:cNvSpPr>
          <p:nvPr/>
        </p:nvSpPr>
        <p:spPr bwMode="auto">
          <a:xfrm>
            <a:off x="1828800" y="5605463"/>
            <a:ext cx="82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latin typeface="Tahoma" pitchFamily="34" charset="0"/>
                <a:ea typeface="PMingLiU" pitchFamily="18" charset="-120"/>
              </a:rPr>
              <a:t>indels</a:t>
            </a:r>
          </a:p>
        </p:txBody>
      </p:sp>
      <p:sp>
        <p:nvSpPr>
          <p:cNvPr id="140368" name="Text Box 80"/>
          <p:cNvSpPr txBox="1">
            <a:spLocks noChangeArrowheads="1"/>
          </p:cNvSpPr>
          <p:nvPr/>
        </p:nvSpPr>
        <p:spPr bwMode="auto">
          <a:xfrm>
            <a:off x="6888163" y="266065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4</a:t>
            </a:r>
          </a:p>
        </p:txBody>
      </p:sp>
      <p:sp>
        <p:nvSpPr>
          <p:cNvPr id="140369" name="Text Box 81"/>
          <p:cNvSpPr txBox="1">
            <a:spLocks noChangeArrowheads="1"/>
          </p:cNvSpPr>
          <p:nvPr/>
        </p:nvSpPr>
        <p:spPr bwMode="auto">
          <a:xfrm>
            <a:off x="6888163" y="29987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1</a:t>
            </a:r>
          </a:p>
        </p:txBody>
      </p:sp>
      <p:sp>
        <p:nvSpPr>
          <p:cNvPr id="140370" name="Text Box 82"/>
          <p:cNvSpPr txBox="1">
            <a:spLocks noChangeArrowheads="1"/>
          </p:cNvSpPr>
          <p:nvPr/>
        </p:nvSpPr>
        <p:spPr bwMode="auto">
          <a:xfrm>
            <a:off x="6888163" y="33035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2</a:t>
            </a:r>
          </a:p>
        </p:txBody>
      </p:sp>
      <p:sp>
        <p:nvSpPr>
          <p:cNvPr id="140371" name="Text Box 83"/>
          <p:cNvSpPr txBox="1">
            <a:spLocks noChangeArrowheads="1"/>
          </p:cNvSpPr>
          <p:nvPr/>
        </p:nvSpPr>
        <p:spPr bwMode="auto">
          <a:xfrm>
            <a:off x="6888163" y="36083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2</a:t>
            </a:r>
          </a:p>
        </p:txBody>
      </p:sp>
      <p:sp>
        <p:nvSpPr>
          <p:cNvPr id="140372" name="Text Box 84"/>
          <p:cNvSpPr txBox="1">
            <a:spLocks noChangeArrowheads="1"/>
          </p:cNvSpPr>
          <p:nvPr/>
        </p:nvSpPr>
        <p:spPr bwMode="auto">
          <a:xfrm>
            <a:off x="7162800" y="2644775"/>
            <a:ext cx="1828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200" i="0">
                <a:solidFill>
                  <a:srgbClr val="0000FF"/>
                </a:solidFill>
                <a:latin typeface="Tahoma" pitchFamily="34" charset="0"/>
                <a:ea typeface="PMingLiU" pitchFamily="18" charset="-120"/>
              </a:rPr>
              <a:t> matches</a:t>
            </a:r>
          </a:p>
          <a:p>
            <a:r>
              <a:rPr kumimoji="1" lang="en-US" altLang="zh-TW" sz="2200" i="0">
                <a:latin typeface="Tahoma" pitchFamily="34" charset="0"/>
                <a:ea typeface="PMingLiU" pitchFamily="18" charset="-120"/>
              </a:rPr>
              <a:t> </a:t>
            </a:r>
            <a:r>
              <a:rPr kumimoji="1" lang="en-US" altLang="zh-TW" sz="22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mismatches</a:t>
            </a:r>
          </a:p>
          <a:p>
            <a:r>
              <a:rPr kumimoji="1" lang="en-US" altLang="zh-TW" sz="2200" i="0">
                <a:latin typeface="Tahoma" pitchFamily="34" charset="0"/>
                <a:ea typeface="PMingLiU" pitchFamily="18" charset="-120"/>
              </a:rPr>
              <a:t> </a:t>
            </a:r>
            <a:r>
              <a:rPr kumimoji="1" lang="en-US" altLang="zh-TW" sz="2200" i="0">
                <a:solidFill>
                  <a:srgbClr val="00CC00"/>
                </a:solidFill>
                <a:latin typeface="Tahoma" pitchFamily="34" charset="0"/>
                <a:ea typeface="PMingLiU" pitchFamily="18" charset="-120"/>
              </a:rPr>
              <a:t>insertions</a:t>
            </a:r>
          </a:p>
          <a:p>
            <a:r>
              <a:rPr kumimoji="1" lang="en-US" altLang="zh-TW" sz="2200" i="0">
                <a:latin typeface="Tahoma" pitchFamily="34" charset="0"/>
                <a:ea typeface="PMingLiU" pitchFamily="18" charset="-120"/>
              </a:rPr>
              <a:t> </a:t>
            </a:r>
            <a:r>
              <a:rPr kumimoji="1" lang="en-US" altLang="zh-TW" sz="2200" i="0">
                <a:solidFill>
                  <a:srgbClr val="FF9900"/>
                </a:solidFill>
                <a:latin typeface="Tahoma" pitchFamily="34" charset="0"/>
                <a:ea typeface="PMingLiU" pitchFamily="18" charset="-120"/>
              </a:rPr>
              <a:t>deletions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2" grpId="0" animBg="1"/>
      <p:bldP spid="140343" grpId="0" animBg="1"/>
      <p:bldP spid="140344" grpId="0" animBg="1"/>
      <p:bldP spid="140345" grpId="0" animBg="1"/>
      <p:bldP spid="140346" grpId="0" animBg="1"/>
      <p:bldP spid="140347" grpId="0" animBg="1"/>
      <p:bldP spid="140348" grpId="0" animBg="1"/>
      <p:bldP spid="140349" grpId="0" animBg="1"/>
      <p:bldP spid="140350" grpId="0" build="p" autoUpdateAnimBg="0"/>
      <p:bldP spid="140351" grpId="0" animBg="1"/>
      <p:bldP spid="140352" grpId="0" animBg="1"/>
      <p:bldP spid="140353" grpId="0" build="p" autoUpdateAnimBg="0"/>
      <p:bldP spid="140354" grpId="0" animBg="1"/>
      <p:bldP spid="140355" grpId="0" animBg="1"/>
      <p:bldP spid="140356" grpId="0" animBg="1"/>
      <p:bldP spid="140357" grpId="0" animBg="1"/>
      <p:bldP spid="140358" grpId="0" build="p" autoUpdateAnimBg="0"/>
      <p:bldP spid="140359" grpId="0" animBg="1"/>
      <p:bldP spid="140360" grpId="0" animBg="1"/>
      <p:bldP spid="140361" grpId="0" animBg="1"/>
      <p:bldP spid="140362" grpId="0" build="p" autoUpdateAnimBg="0"/>
      <p:bldP spid="140363" grpId="0" animBg="1"/>
      <p:bldP spid="140368" grpId="0" build="p" autoUpdateAnimBg="0"/>
      <p:bldP spid="140369" grpId="0" build="p" autoUpdateAnimBg="0"/>
      <p:bldP spid="140370" grpId="0" build="p" autoUpdateAnimBg="0"/>
      <p:bldP spid="1403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1066800"/>
          </a:xfrm>
          <a:noFill/>
          <a:ln/>
        </p:spPr>
        <p:txBody>
          <a:bodyPr/>
          <a:lstStyle/>
          <a:p>
            <a:r>
              <a:rPr lang="en-US" sz="3200"/>
              <a:t>Longest Common Subsequence (LCS) </a:t>
            </a:r>
            <a:r>
              <a:rPr lang="en-US" sz="3200">
                <a:latin typeface="Times New Roman"/>
              </a:rPr>
              <a:t>–</a:t>
            </a:r>
            <a:r>
              <a:rPr lang="en-US" sz="3200"/>
              <a:t> Alignment without Mismatches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0010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FBF39"/>
              </a:buClr>
              <a:buFontTx/>
              <a:buChar char="•"/>
            </a:pPr>
            <a:r>
              <a:rPr lang="en-US" sz="2800" i="0"/>
              <a:t>  </a:t>
            </a:r>
            <a:r>
              <a:rPr lang="en-US" sz="2600" i="0"/>
              <a:t>Given two sequences 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b="1"/>
              <a:t>            v</a:t>
            </a:r>
            <a:r>
              <a:rPr lang="en-US" sz="2600" i="0"/>
              <a:t> = </a:t>
            </a:r>
            <a:r>
              <a:rPr lang="en-US" sz="2600"/>
              <a:t>v</a:t>
            </a:r>
            <a:r>
              <a:rPr lang="en-US" sz="2600" baseline="-25000"/>
              <a:t>1</a:t>
            </a:r>
            <a:r>
              <a:rPr lang="en-US" sz="2600" i="0"/>
              <a:t> </a:t>
            </a:r>
            <a:r>
              <a:rPr lang="en-US" sz="2600"/>
              <a:t>v</a:t>
            </a:r>
            <a:r>
              <a:rPr lang="en-US" sz="2600" baseline="-25000"/>
              <a:t>2</a:t>
            </a:r>
            <a:r>
              <a:rPr lang="en-US" sz="2600" i="0"/>
              <a:t>…</a:t>
            </a:r>
            <a:r>
              <a:rPr lang="en-US" sz="2600"/>
              <a:t>v</a:t>
            </a:r>
            <a:r>
              <a:rPr lang="en-US" sz="2600" baseline="-25000"/>
              <a:t>m</a:t>
            </a:r>
            <a:r>
              <a:rPr lang="en-US" sz="2600" i="0"/>
              <a:t> and </a:t>
            </a:r>
            <a:r>
              <a:rPr lang="en-US" sz="2600" b="1"/>
              <a:t>w</a:t>
            </a:r>
            <a:r>
              <a:rPr lang="en-US" sz="2600" i="0"/>
              <a:t> = </a:t>
            </a:r>
            <a:r>
              <a:rPr lang="en-US" sz="2600"/>
              <a:t>w</a:t>
            </a:r>
            <a:r>
              <a:rPr lang="en-US" sz="2600" baseline="-25000"/>
              <a:t>1</a:t>
            </a:r>
            <a:r>
              <a:rPr lang="en-US" sz="2600" i="0"/>
              <a:t> </a:t>
            </a:r>
            <a:r>
              <a:rPr lang="en-US" sz="2600"/>
              <a:t>w</a:t>
            </a:r>
            <a:r>
              <a:rPr lang="en-US" sz="2600" baseline="-25000"/>
              <a:t>2</a:t>
            </a:r>
            <a:r>
              <a:rPr lang="en-US" sz="2600" i="0"/>
              <a:t>…</a:t>
            </a:r>
            <a:r>
              <a:rPr lang="en-US" sz="2600"/>
              <a:t>w</a:t>
            </a:r>
            <a:r>
              <a:rPr lang="en-US" sz="2600" baseline="-25000"/>
              <a:t>n</a:t>
            </a:r>
          </a:p>
          <a:p>
            <a:pPr>
              <a:spcBef>
                <a:spcPct val="50000"/>
              </a:spcBef>
              <a:buClr>
                <a:srgbClr val="AFBF39"/>
              </a:buClr>
              <a:buFontTx/>
              <a:buChar char="•"/>
            </a:pPr>
            <a:r>
              <a:rPr lang="en-US" sz="2600" i="0"/>
              <a:t>  The LCS of </a:t>
            </a:r>
            <a:r>
              <a:rPr lang="en-US" sz="2600" b="1"/>
              <a:t>v</a:t>
            </a:r>
            <a:r>
              <a:rPr lang="en-US" sz="2600"/>
              <a:t> </a:t>
            </a:r>
            <a:r>
              <a:rPr lang="en-US" sz="2600" i="0"/>
              <a:t>and </a:t>
            </a:r>
            <a:r>
              <a:rPr lang="en-US" sz="2600" b="1"/>
              <a:t>w</a:t>
            </a:r>
            <a:r>
              <a:rPr lang="en-US" sz="2600" i="0"/>
              <a:t> is a sequence of positions in 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/>
              <a:t>	</a:t>
            </a:r>
            <a:r>
              <a:rPr lang="en-US" sz="2600" b="1"/>
              <a:t>v</a:t>
            </a:r>
            <a:r>
              <a:rPr lang="en-US" sz="2600" i="0">
                <a:latin typeface="Lucida Sans Unicode" pitchFamily="34" charset="0"/>
              </a:rPr>
              <a:t>: </a:t>
            </a:r>
            <a:r>
              <a:rPr lang="en-US" sz="2600">
                <a:latin typeface="Lucida Sans Unicode" pitchFamily="34" charset="0"/>
              </a:rPr>
              <a:t>1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i</a:t>
            </a:r>
            <a:r>
              <a:rPr lang="en-US" sz="2600" baseline="-25000">
                <a:latin typeface="Lucida Sans Unicode" pitchFamily="34" charset="0"/>
              </a:rPr>
              <a:t>1</a:t>
            </a:r>
            <a:r>
              <a:rPr lang="en-US" sz="2600">
                <a:latin typeface="Lucida Sans Unicode" pitchFamily="34" charset="0"/>
              </a:rPr>
              <a:t> &lt; i</a:t>
            </a:r>
            <a:r>
              <a:rPr lang="en-US" sz="2600" baseline="-25000">
                <a:latin typeface="Lucida Sans Unicode" pitchFamily="34" charset="0"/>
              </a:rPr>
              <a:t>2</a:t>
            </a:r>
            <a:r>
              <a:rPr lang="en-US" sz="2600">
                <a:latin typeface="Lucida Sans Unicode" pitchFamily="34" charset="0"/>
              </a:rPr>
              <a:t> &lt; … &lt; i</a:t>
            </a:r>
            <a:r>
              <a:rPr lang="en-US" sz="2600" baseline="-25000">
                <a:latin typeface="Lucida Sans Unicode" pitchFamily="34" charset="0"/>
              </a:rPr>
              <a:t>t</a:t>
            </a:r>
            <a:r>
              <a:rPr lang="en-US" sz="2600">
                <a:latin typeface="Lucida Sans Unicode" pitchFamily="34" charset="0"/>
              </a:rPr>
              <a:t>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m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i="0"/>
              <a:t>and a sequence of positions in 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i="0"/>
              <a:t>	</a:t>
            </a:r>
            <a:r>
              <a:rPr lang="en-US" sz="2600" b="1"/>
              <a:t>w</a:t>
            </a:r>
            <a:r>
              <a:rPr lang="en-US" sz="2600" i="0">
                <a:latin typeface="Lucida Sans Unicode" pitchFamily="34" charset="0"/>
              </a:rPr>
              <a:t>: </a:t>
            </a:r>
            <a:r>
              <a:rPr lang="en-US" sz="2600">
                <a:latin typeface="Lucida Sans Unicode" pitchFamily="34" charset="0"/>
              </a:rPr>
              <a:t>1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j</a:t>
            </a:r>
            <a:r>
              <a:rPr lang="en-US" sz="2600" baseline="-25000">
                <a:latin typeface="Lucida Sans Unicode" pitchFamily="34" charset="0"/>
              </a:rPr>
              <a:t>1</a:t>
            </a:r>
            <a:r>
              <a:rPr lang="en-US" sz="2600">
                <a:latin typeface="Lucida Sans Unicode" pitchFamily="34" charset="0"/>
              </a:rPr>
              <a:t> &lt; j</a:t>
            </a:r>
            <a:r>
              <a:rPr lang="en-US" sz="2600" baseline="-25000">
                <a:latin typeface="Lucida Sans Unicode" pitchFamily="34" charset="0"/>
              </a:rPr>
              <a:t>2</a:t>
            </a:r>
            <a:r>
              <a:rPr lang="en-US" sz="2600">
                <a:latin typeface="Lucida Sans Unicode" pitchFamily="34" charset="0"/>
              </a:rPr>
              <a:t> &lt; … &lt; j</a:t>
            </a:r>
            <a:r>
              <a:rPr lang="en-US" sz="2600" baseline="-25000">
                <a:latin typeface="Lucida Sans Unicode" pitchFamily="34" charset="0"/>
              </a:rPr>
              <a:t>t</a:t>
            </a:r>
            <a:r>
              <a:rPr lang="en-US" sz="2600">
                <a:latin typeface="Lucida Sans Unicode" pitchFamily="34" charset="0"/>
              </a:rPr>
              <a:t>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n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i="0"/>
              <a:t>such that </a:t>
            </a:r>
            <a:r>
              <a:rPr lang="en-US" sz="2600"/>
              <a:t>i</a:t>
            </a:r>
            <a:r>
              <a:rPr lang="en-US" sz="2600" baseline="-25000"/>
              <a:t>t </a:t>
            </a:r>
            <a:r>
              <a:rPr lang="en-US" sz="2600"/>
              <a:t>-th </a:t>
            </a:r>
            <a:r>
              <a:rPr lang="en-US" sz="2600" i="0"/>
              <a:t>letter</a:t>
            </a:r>
            <a:r>
              <a:rPr lang="en-US" sz="2600"/>
              <a:t> of </a:t>
            </a:r>
            <a:r>
              <a:rPr lang="en-US" sz="2600" b="1"/>
              <a:t>v</a:t>
            </a:r>
            <a:r>
              <a:rPr lang="en-US" sz="2600"/>
              <a:t> equals to j</a:t>
            </a:r>
            <a:r>
              <a:rPr lang="en-US" sz="2600" baseline="-25000"/>
              <a:t>t</a:t>
            </a:r>
            <a:r>
              <a:rPr lang="en-US" sz="2600"/>
              <a:t>-letter of </a:t>
            </a:r>
            <a:r>
              <a:rPr lang="en-US" sz="2600" b="1"/>
              <a:t>w</a:t>
            </a:r>
            <a:r>
              <a:rPr lang="en-US" sz="2600"/>
              <a:t> </a:t>
            </a:r>
            <a:r>
              <a:rPr lang="en-US" sz="2600" i="0"/>
              <a:t>and </a:t>
            </a:r>
            <a:r>
              <a:rPr lang="en-US" sz="2600" b="1"/>
              <a:t>t</a:t>
            </a:r>
            <a:r>
              <a:rPr lang="en-US" sz="2600" i="0"/>
              <a:t> is maximal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LCS: Dynamic Programming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267200" cy="9144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Find the LCS of two strings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4191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0" u="sng"/>
              <a:t>Input</a:t>
            </a:r>
            <a:r>
              <a:rPr lang="en-US" sz="2600" i="0"/>
              <a:t>: A weighted graph </a:t>
            </a:r>
            <a:r>
              <a:rPr lang="en-US" sz="2600"/>
              <a:t>G</a:t>
            </a:r>
            <a:r>
              <a:rPr lang="en-US" sz="2600" i="0"/>
              <a:t> with two distinct vertices, one labeled “</a:t>
            </a:r>
            <a:r>
              <a:rPr lang="en-US" sz="2600"/>
              <a:t>source</a:t>
            </a:r>
            <a:r>
              <a:rPr lang="en-US" sz="2600" i="0"/>
              <a:t>” one labeled “</a:t>
            </a:r>
            <a:r>
              <a:rPr lang="en-US" sz="2600"/>
              <a:t>sink</a:t>
            </a:r>
            <a:r>
              <a:rPr lang="en-US" sz="2600" i="0"/>
              <a:t>”</a:t>
            </a:r>
            <a:endParaRPr lang="en-US" sz="2600" i="0" u="sng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85800" y="3914775"/>
            <a:ext cx="396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0" u="sng"/>
              <a:t>Output</a:t>
            </a:r>
            <a:r>
              <a:rPr lang="en-US" sz="2600" i="0"/>
              <a:t>: A longest path in </a:t>
            </a:r>
            <a:r>
              <a:rPr lang="en-US" sz="2600"/>
              <a:t>G</a:t>
            </a:r>
            <a:r>
              <a:rPr lang="en-US" sz="2600" i="0"/>
              <a:t> from “</a:t>
            </a:r>
            <a:r>
              <a:rPr lang="en-US" sz="2600"/>
              <a:t>source</a:t>
            </a:r>
            <a:r>
              <a:rPr lang="en-US" sz="2600" i="0"/>
              <a:t>” to “</a:t>
            </a:r>
            <a:r>
              <a:rPr lang="en-US" sz="2600"/>
              <a:t>sink</a:t>
            </a:r>
            <a:r>
              <a:rPr lang="en-US" sz="2600" i="0"/>
              <a:t>”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457200" y="48006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r>
              <a:rPr lang="en-US" sz="2600" i="0"/>
              <a:t>Solve using an LCS edit graph with diagonals replaced with +1 edges</a:t>
            </a: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/>
          <a:lstStyle/>
          <a:p>
            <a:r>
              <a:rPr lang="en-US" sz="3600"/>
              <a:t>Edit Graph for LCS Problem</a:t>
            </a:r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auto">
          <a:xfrm rot="5400000">
            <a:off x="1562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 rot="5400000">
            <a:off x="1562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rot="5400000">
            <a:off x="1562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rot="5400000">
            <a:off x="1562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 rot="5400000">
            <a:off x="1562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rot="5400000">
            <a:off x="1562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rot="5400000">
            <a:off x="1562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1828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1828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>
            <a:off x="1828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1828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>
            <a:off x="1828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1828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7" name="Line 17"/>
          <p:cNvSpPr>
            <a:spLocks noChangeShapeType="1"/>
          </p:cNvSpPr>
          <p:nvPr/>
        </p:nvSpPr>
        <p:spPr bwMode="auto">
          <a:xfrm>
            <a:off x="1828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rot="5400000">
            <a:off x="2172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 rot="5400000">
            <a:off x="2172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 rot="5400000">
            <a:off x="2172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rot="5400000">
            <a:off x="2172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 rot="5400000">
            <a:off x="2172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rot="5400000">
            <a:off x="2172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rot="5400000">
            <a:off x="2172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>
            <a:off x="2438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2438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>
            <a:off x="2438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>
            <a:off x="2438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2438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>
            <a:off x="2438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1" name="Line 31"/>
          <p:cNvSpPr>
            <a:spLocks noChangeShapeType="1"/>
          </p:cNvSpPr>
          <p:nvPr/>
        </p:nvSpPr>
        <p:spPr bwMode="auto">
          <a:xfrm>
            <a:off x="2438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>
            <a:off x="2438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 rot="5400000">
            <a:off x="2782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 rot="5400000">
            <a:off x="2782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6" name="Line 36"/>
          <p:cNvSpPr>
            <a:spLocks noChangeShapeType="1"/>
          </p:cNvSpPr>
          <p:nvPr/>
        </p:nvSpPr>
        <p:spPr bwMode="auto">
          <a:xfrm rot="5400000">
            <a:off x="2782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 rot="5400000">
            <a:off x="2782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8" name="Line 38"/>
          <p:cNvSpPr>
            <a:spLocks noChangeShapeType="1"/>
          </p:cNvSpPr>
          <p:nvPr/>
        </p:nvSpPr>
        <p:spPr bwMode="auto">
          <a:xfrm rot="5400000">
            <a:off x="2782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9" name="Line 39"/>
          <p:cNvSpPr>
            <a:spLocks noChangeShapeType="1"/>
          </p:cNvSpPr>
          <p:nvPr/>
        </p:nvSpPr>
        <p:spPr bwMode="auto">
          <a:xfrm rot="5400000">
            <a:off x="2782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>
            <a:off x="3048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1" name="Line 41"/>
          <p:cNvSpPr>
            <a:spLocks noChangeShapeType="1"/>
          </p:cNvSpPr>
          <p:nvPr/>
        </p:nvSpPr>
        <p:spPr bwMode="auto">
          <a:xfrm>
            <a:off x="3048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>
            <a:off x="3048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>
            <a:off x="3048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>
            <a:off x="3048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5" name="Line 45"/>
          <p:cNvSpPr>
            <a:spLocks noChangeShapeType="1"/>
          </p:cNvSpPr>
          <p:nvPr/>
        </p:nvSpPr>
        <p:spPr bwMode="auto">
          <a:xfrm>
            <a:off x="3048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6" name="Line 46"/>
          <p:cNvSpPr>
            <a:spLocks noChangeShapeType="1"/>
          </p:cNvSpPr>
          <p:nvPr/>
        </p:nvSpPr>
        <p:spPr bwMode="auto">
          <a:xfrm>
            <a:off x="3048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7" name="Line 47"/>
          <p:cNvSpPr>
            <a:spLocks noChangeShapeType="1"/>
          </p:cNvSpPr>
          <p:nvPr/>
        </p:nvSpPr>
        <p:spPr bwMode="auto">
          <a:xfrm>
            <a:off x="3048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8" name="Line 48"/>
          <p:cNvSpPr>
            <a:spLocks noChangeShapeType="1"/>
          </p:cNvSpPr>
          <p:nvPr/>
        </p:nvSpPr>
        <p:spPr bwMode="auto">
          <a:xfrm rot="5400000">
            <a:off x="3391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9" name="Line 49"/>
          <p:cNvSpPr>
            <a:spLocks noChangeShapeType="1"/>
          </p:cNvSpPr>
          <p:nvPr/>
        </p:nvSpPr>
        <p:spPr bwMode="auto">
          <a:xfrm rot="5400000">
            <a:off x="3391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0" name="Line 50"/>
          <p:cNvSpPr>
            <a:spLocks noChangeShapeType="1"/>
          </p:cNvSpPr>
          <p:nvPr/>
        </p:nvSpPr>
        <p:spPr bwMode="auto">
          <a:xfrm rot="5400000">
            <a:off x="3391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1" name="Line 51"/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2" name="Line 52"/>
          <p:cNvSpPr>
            <a:spLocks noChangeShapeType="1"/>
          </p:cNvSpPr>
          <p:nvPr/>
        </p:nvSpPr>
        <p:spPr bwMode="auto">
          <a:xfrm rot="5400000">
            <a:off x="3391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3" name="Line 53"/>
          <p:cNvSpPr>
            <a:spLocks noChangeShapeType="1"/>
          </p:cNvSpPr>
          <p:nvPr/>
        </p:nvSpPr>
        <p:spPr bwMode="auto">
          <a:xfrm rot="5400000">
            <a:off x="3391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4" name="Line 54"/>
          <p:cNvSpPr>
            <a:spLocks noChangeShapeType="1"/>
          </p:cNvSpPr>
          <p:nvPr/>
        </p:nvSpPr>
        <p:spPr bwMode="auto">
          <a:xfrm rot="5400000">
            <a:off x="3391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5" name="Line 55"/>
          <p:cNvSpPr>
            <a:spLocks noChangeShapeType="1"/>
          </p:cNvSpPr>
          <p:nvPr/>
        </p:nvSpPr>
        <p:spPr bwMode="auto">
          <a:xfrm>
            <a:off x="36576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6" name="Line 56"/>
          <p:cNvSpPr>
            <a:spLocks noChangeShapeType="1"/>
          </p:cNvSpPr>
          <p:nvPr/>
        </p:nvSpPr>
        <p:spPr bwMode="auto">
          <a:xfrm>
            <a:off x="36576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7" name="Line 57"/>
          <p:cNvSpPr>
            <a:spLocks noChangeShapeType="1"/>
          </p:cNvSpPr>
          <p:nvPr/>
        </p:nvSpPr>
        <p:spPr bwMode="auto">
          <a:xfrm>
            <a:off x="36576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8" name="Line 58"/>
          <p:cNvSpPr>
            <a:spLocks noChangeShapeType="1"/>
          </p:cNvSpPr>
          <p:nvPr/>
        </p:nvSpPr>
        <p:spPr bwMode="auto">
          <a:xfrm>
            <a:off x="36576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9" name="Line 59"/>
          <p:cNvSpPr>
            <a:spLocks noChangeShapeType="1"/>
          </p:cNvSpPr>
          <p:nvPr/>
        </p:nvSpPr>
        <p:spPr bwMode="auto">
          <a:xfrm>
            <a:off x="36576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0" name="Line 60"/>
          <p:cNvSpPr>
            <a:spLocks noChangeShapeType="1"/>
          </p:cNvSpPr>
          <p:nvPr/>
        </p:nvSpPr>
        <p:spPr bwMode="auto">
          <a:xfrm>
            <a:off x="36576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1" name="Line 61"/>
          <p:cNvSpPr>
            <a:spLocks noChangeShapeType="1"/>
          </p:cNvSpPr>
          <p:nvPr/>
        </p:nvSpPr>
        <p:spPr bwMode="auto">
          <a:xfrm>
            <a:off x="36576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2" name="Line 62"/>
          <p:cNvSpPr>
            <a:spLocks noChangeShapeType="1"/>
          </p:cNvSpPr>
          <p:nvPr/>
        </p:nvSpPr>
        <p:spPr bwMode="auto">
          <a:xfrm>
            <a:off x="36576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3" name="Line 63"/>
          <p:cNvSpPr>
            <a:spLocks noChangeShapeType="1"/>
          </p:cNvSpPr>
          <p:nvPr/>
        </p:nvSpPr>
        <p:spPr bwMode="auto">
          <a:xfrm rot="5400000">
            <a:off x="40012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4" name="Line 64"/>
          <p:cNvSpPr>
            <a:spLocks noChangeShapeType="1"/>
          </p:cNvSpPr>
          <p:nvPr/>
        </p:nvSpPr>
        <p:spPr bwMode="auto">
          <a:xfrm rot="5400000">
            <a:off x="40012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5" name="Line 65"/>
          <p:cNvSpPr>
            <a:spLocks noChangeShapeType="1"/>
          </p:cNvSpPr>
          <p:nvPr/>
        </p:nvSpPr>
        <p:spPr bwMode="auto">
          <a:xfrm rot="5400000">
            <a:off x="40012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6" name="Line 66"/>
          <p:cNvSpPr>
            <a:spLocks noChangeShapeType="1"/>
          </p:cNvSpPr>
          <p:nvPr/>
        </p:nvSpPr>
        <p:spPr bwMode="auto">
          <a:xfrm rot="5400000">
            <a:off x="40012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7" name="Line 67"/>
          <p:cNvSpPr>
            <a:spLocks noChangeShapeType="1"/>
          </p:cNvSpPr>
          <p:nvPr/>
        </p:nvSpPr>
        <p:spPr bwMode="auto">
          <a:xfrm rot="5400000">
            <a:off x="40012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8" name="Line 68"/>
          <p:cNvSpPr>
            <a:spLocks noChangeShapeType="1"/>
          </p:cNvSpPr>
          <p:nvPr/>
        </p:nvSpPr>
        <p:spPr bwMode="auto">
          <a:xfrm rot="5400000">
            <a:off x="40012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9" name="Line 69"/>
          <p:cNvSpPr>
            <a:spLocks noChangeShapeType="1"/>
          </p:cNvSpPr>
          <p:nvPr/>
        </p:nvSpPr>
        <p:spPr bwMode="auto">
          <a:xfrm rot="5400000">
            <a:off x="40012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0" name="Line 70"/>
          <p:cNvSpPr>
            <a:spLocks noChangeShapeType="1"/>
          </p:cNvSpPr>
          <p:nvPr/>
        </p:nvSpPr>
        <p:spPr bwMode="auto">
          <a:xfrm>
            <a:off x="42672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1" name="Line 71"/>
          <p:cNvSpPr>
            <a:spLocks noChangeShapeType="1"/>
          </p:cNvSpPr>
          <p:nvPr/>
        </p:nvSpPr>
        <p:spPr bwMode="auto">
          <a:xfrm>
            <a:off x="42672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2" name="Line 72"/>
          <p:cNvSpPr>
            <a:spLocks noChangeShapeType="1"/>
          </p:cNvSpPr>
          <p:nvPr/>
        </p:nvSpPr>
        <p:spPr bwMode="auto">
          <a:xfrm>
            <a:off x="42672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>
            <a:off x="42672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>
            <a:off x="42672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>
            <a:off x="42672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42672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 rot="5400000">
            <a:off x="4610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rot="5400000">
            <a:off x="4610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 rot="5400000">
            <a:off x="4610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1" name="Line 81"/>
          <p:cNvSpPr>
            <a:spLocks noChangeShapeType="1"/>
          </p:cNvSpPr>
          <p:nvPr/>
        </p:nvSpPr>
        <p:spPr bwMode="auto">
          <a:xfrm rot="5400000">
            <a:off x="4610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2" name="Line 82"/>
          <p:cNvSpPr>
            <a:spLocks noChangeShapeType="1"/>
          </p:cNvSpPr>
          <p:nvPr/>
        </p:nvSpPr>
        <p:spPr bwMode="auto">
          <a:xfrm rot="5400000">
            <a:off x="4610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3" name="Line 83"/>
          <p:cNvSpPr>
            <a:spLocks noChangeShapeType="1"/>
          </p:cNvSpPr>
          <p:nvPr/>
        </p:nvSpPr>
        <p:spPr bwMode="auto">
          <a:xfrm rot="5400000">
            <a:off x="4610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4" name="Line 84"/>
          <p:cNvSpPr>
            <a:spLocks noChangeShapeType="1"/>
          </p:cNvSpPr>
          <p:nvPr/>
        </p:nvSpPr>
        <p:spPr bwMode="auto">
          <a:xfrm rot="5400000">
            <a:off x="4610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5" name="Line 85"/>
          <p:cNvSpPr>
            <a:spLocks noChangeShapeType="1"/>
          </p:cNvSpPr>
          <p:nvPr/>
        </p:nvSpPr>
        <p:spPr bwMode="auto">
          <a:xfrm>
            <a:off x="4876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6" name="Line 86"/>
          <p:cNvSpPr>
            <a:spLocks noChangeShapeType="1"/>
          </p:cNvSpPr>
          <p:nvPr/>
        </p:nvSpPr>
        <p:spPr bwMode="auto">
          <a:xfrm>
            <a:off x="4876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7" name="Line 87"/>
          <p:cNvSpPr>
            <a:spLocks noChangeShapeType="1"/>
          </p:cNvSpPr>
          <p:nvPr/>
        </p:nvSpPr>
        <p:spPr bwMode="auto">
          <a:xfrm>
            <a:off x="4876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8" name="Line 88"/>
          <p:cNvSpPr>
            <a:spLocks noChangeShapeType="1"/>
          </p:cNvSpPr>
          <p:nvPr/>
        </p:nvSpPr>
        <p:spPr bwMode="auto">
          <a:xfrm>
            <a:off x="4876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9" name="Line 89"/>
          <p:cNvSpPr>
            <a:spLocks noChangeShapeType="1"/>
          </p:cNvSpPr>
          <p:nvPr/>
        </p:nvSpPr>
        <p:spPr bwMode="auto">
          <a:xfrm>
            <a:off x="4876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0" name="Line 90"/>
          <p:cNvSpPr>
            <a:spLocks noChangeShapeType="1"/>
          </p:cNvSpPr>
          <p:nvPr/>
        </p:nvSpPr>
        <p:spPr bwMode="auto">
          <a:xfrm>
            <a:off x="4876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1" name="Line 91"/>
          <p:cNvSpPr>
            <a:spLocks noChangeShapeType="1"/>
          </p:cNvSpPr>
          <p:nvPr/>
        </p:nvSpPr>
        <p:spPr bwMode="auto">
          <a:xfrm>
            <a:off x="4876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2" name="Line 92"/>
          <p:cNvSpPr>
            <a:spLocks noChangeShapeType="1"/>
          </p:cNvSpPr>
          <p:nvPr/>
        </p:nvSpPr>
        <p:spPr bwMode="auto">
          <a:xfrm>
            <a:off x="4876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3" name="Line 93"/>
          <p:cNvSpPr>
            <a:spLocks noChangeShapeType="1"/>
          </p:cNvSpPr>
          <p:nvPr/>
        </p:nvSpPr>
        <p:spPr bwMode="auto">
          <a:xfrm rot="5400000">
            <a:off x="6439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4" name="Line 94"/>
          <p:cNvSpPr>
            <a:spLocks noChangeShapeType="1"/>
          </p:cNvSpPr>
          <p:nvPr/>
        </p:nvSpPr>
        <p:spPr bwMode="auto">
          <a:xfrm rot="5400000">
            <a:off x="6439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5" name="Line 95"/>
          <p:cNvSpPr>
            <a:spLocks noChangeShapeType="1"/>
          </p:cNvSpPr>
          <p:nvPr/>
        </p:nvSpPr>
        <p:spPr bwMode="auto">
          <a:xfrm rot="5400000">
            <a:off x="6439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6" name="Line 96"/>
          <p:cNvSpPr>
            <a:spLocks noChangeShapeType="1"/>
          </p:cNvSpPr>
          <p:nvPr/>
        </p:nvSpPr>
        <p:spPr bwMode="auto">
          <a:xfrm rot="5400000">
            <a:off x="6439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7" name="Line 97"/>
          <p:cNvSpPr>
            <a:spLocks noChangeShapeType="1"/>
          </p:cNvSpPr>
          <p:nvPr/>
        </p:nvSpPr>
        <p:spPr bwMode="auto">
          <a:xfrm rot="5400000">
            <a:off x="6439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8" name="Line 98"/>
          <p:cNvSpPr>
            <a:spLocks noChangeShapeType="1"/>
          </p:cNvSpPr>
          <p:nvPr/>
        </p:nvSpPr>
        <p:spPr bwMode="auto">
          <a:xfrm rot="5400000">
            <a:off x="6439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9" name="Line 99"/>
          <p:cNvSpPr>
            <a:spLocks noChangeShapeType="1"/>
          </p:cNvSpPr>
          <p:nvPr/>
        </p:nvSpPr>
        <p:spPr bwMode="auto">
          <a:xfrm rot="5400000">
            <a:off x="6439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0" name="Line 100"/>
          <p:cNvSpPr>
            <a:spLocks noChangeShapeType="1"/>
          </p:cNvSpPr>
          <p:nvPr/>
        </p:nvSpPr>
        <p:spPr bwMode="auto">
          <a:xfrm rot="5400000">
            <a:off x="5220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1" name="Line 101"/>
          <p:cNvSpPr>
            <a:spLocks noChangeShapeType="1"/>
          </p:cNvSpPr>
          <p:nvPr/>
        </p:nvSpPr>
        <p:spPr bwMode="auto">
          <a:xfrm rot="5400000">
            <a:off x="5220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2" name="Line 102"/>
          <p:cNvSpPr>
            <a:spLocks noChangeShapeType="1"/>
          </p:cNvSpPr>
          <p:nvPr/>
        </p:nvSpPr>
        <p:spPr bwMode="auto">
          <a:xfrm rot="5400000">
            <a:off x="5220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3" name="Line 103"/>
          <p:cNvSpPr>
            <a:spLocks noChangeShapeType="1"/>
          </p:cNvSpPr>
          <p:nvPr/>
        </p:nvSpPr>
        <p:spPr bwMode="auto">
          <a:xfrm rot="5400000">
            <a:off x="5220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4" name="Line 104"/>
          <p:cNvSpPr>
            <a:spLocks noChangeShapeType="1"/>
          </p:cNvSpPr>
          <p:nvPr/>
        </p:nvSpPr>
        <p:spPr bwMode="auto">
          <a:xfrm rot="5400000">
            <a:off x="5220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5" name="Line 105"/>
          <p:cNvSpPr>
            <a:spLocks noChangeShapeType="1"/>
          </p:cNvSpPr>
          <p:nvPr/>
        </p:nvSpPr>
        <p:spPr bwMode="auto">
          <a:xfrm rot="5400000">
            <a:off x="5220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6" name="Line 106"/>
          <p:cNvSpPr>
            <a:spLocks noChangeShapeType="1"/>
          </p:cNvSpPr>
          <p:nvPr/>
        </p:nvSpPr>
        <p:spPr bwMode="auto">
          <a:xfrm rot="5400000">
            <a:off x="5220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7" name="Line 107"/>
          <p:cNvSpPr>
            <a:spLocks noChangeShapeType="1"/>
          </p:cNvSpPr>
          <p:nvPr/>
        </p:nvSpPr>
        <p:spPr bwMode="auto">
          <a:xfrm>
            <a:off x="5486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8" name="Line 108"/>
          <p:cNvSpPr>
            <a:spLocks noChangeShapeType="1"/>
          </p:cNvSpPr>
          <p:nvPr/>
        </p:nvSpPr>
        <p:spPr bwMode="auto">
          <a:xfrm>
            <a:off x="5486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9" name="Line 109"/>
          <p:cNvSpPr>
            <a:spLocks noChangeShapeType="1"/>
          </p:cNvSpPr>
          <p:nvPr/>
        </p:nvSpPr>
        <p:spPr bwMode="auto">
          <a:xfrm>
            <a:off x="5486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0" name="Line 110"/>
          <p:cNvSpPr>
            <a:spLocks noChangeShapeType="1"/>
          </p:cNvSpPr>
          <p:nvPr/>
        </p:nvSpPr>
        <p:spPr bwMode="auto">
          <a:xfrm>
            <a:off x="5486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1" name="Line 111"/>
          <p:cNvSpPr>
            <a:spLocks noChangeShapeType="1"/>
          </p:cNvSpPr>
          <p:nvPr/>
        </p:nvSpPr>
        <p:spPr bwMode="auto">
          <a:xfrm>
            <a:off x="5486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2" name="Line 112"/>
          <p:cNvSpPr>
            <a:spLocks noChangeShapeType="1"/>
          </p:cNvSpPr>
          <p:nvPr/>
        </p:nvSpPr>
        <p:spPr bwMode="auto">
          <a:xfrm>
            <a:off x="5486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3" name="Line 113"/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4" name="Line 114"/>
          <p:cNvSpPr>
            <a:spLocks noChangeShapeType="1"/>
          </p:cNvSpPr>
          <p:nvPr/>
        </p:nvSpPr>
        <p:spPr bwMode="auto">
          <a:xfrm>
            <a:off x="5486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5" name="Line 115"/>
          <p:cNvSpPr>
            <a:spLocks noChangeShapeType="1"/>
          </p:cNvSpPr>
          <p:nvPr/>
        </p:nvSpPr>
        <p:spPr bwMode="auto">
          <a:xfrm>
            <a:off x="4876800" y="4708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6" name="Line 116"/>
          <p:cNvSpPr>
            <a:spLocks noChangeShapeType="1"/>
          </p:cNvSpPr>
          <p:nvPr/>
        </p:nvSpPr>
        <p:spPr bwMode="auto">
          <a:xfrm>
            <a:off x="3657600" y="41751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7" name="Line 117"/>
          <p:cNvSpPr>
            <a:spLocks noChangeShapeType="1"/>
          </p:cNvSpPr>
          <p:nvPr/>
        </p:nvSpPr>
        <p:spPr bwMode="auto">
          <a:xfrm rot="5400000">
            <a:off x="5830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8" name="Line 118"/>
          <p:cNvSpPr>
            <a:spLocks noChangeShapeType="1"/>
          </p:cNvSpPr>
          <p:nvPr/>
        </p:nvSpPr>
        <p:spPr bwMode="auto">
          <a:xfrm rot="5400000">
            <a:off x="5830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9" name="Line 119"/>
          <p:cNvSpPr>
            <a:spLocks noChangeShapeType="1"/>
          </p:cNvSpPr>
          <p:nvPr/>
        </p:nvSpPr>
        <p:spPr bwMode="auto">
          <a:xfrm rot="5400000">
            <a:off x="5830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0" name="Line 120"/>
          <p:cNvSpPr>
            <a:spLocks noChangeShapeType="1"/>
          </p:cNvSpPr>
          <p:nvPr/>
        </p:nvSpPr>
        <p:spPr bwMode="auto">
          <a:xfrm rot="5400000">
            <a:off x="5830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1" name="Line 121"/>
          <p:cNvSpPr>
            <a:spLocks noChangeShapeType="1"/>
          </p:cNvSpPr>
          <p:nvPr/>
        </p:nvSpPr>
        <p:spPr bwMode="auto">
          <a:xfrm rot="5400000">
            <a:off x="5830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2" name="Line 122"/>
          <p:cNvSpPr>
            <a:spLocks noChangeShapeType="1"/>
          </p:cNvSpPr>
          <p:nvPr/>
        </p:nvSpPr>
        <p:spPr bwMode="auto">
          <a:xfrm rot="5400000">
            <a:off x="5830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3" name="Line 123"/>
          <p:cNvSpPr>
            <a:spLocks noChangeShapeType="1"/>
          </p:cNvSpPr>
          <p:nvPr/>
        </p:nvSpPr>
        <p:spPr bwMode="auto">
          <a:xfrm rot="5400000">
            <a:off x="5830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4" name="Line 124"/>
          <p:cNvSpPr>
            <a:spLocks noChangeShapeType="1"/>
          </p:cNvSpPr>
          <p:nvPr/>
        </p:nvSpPr>
        <p:spPr bwMode="auto">
          <a:xfrm>
            <a:off x="6096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5" name="Line 125"/>
          <p:cNvSpPr>
            <a:spLocks noChangeShapeType="1"/>
          </p:cNvSpPr>
          <p:nvPr/>
        </p:nvSpPr>
        <p:spPr bwMode="auto">
          <a:xfrm>
            <a:off x="6096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6" name="Line 126"/>
          <p:cNvSpPr>
            <a:spLocks noChangeShapeType="1"/>
          </p:cNvSpPr>
          <p:nvPr/>
        </p:nvSpPr>
        <p:spPr bwMode="auto">
          <a:xfrm>
            <a:off x="6096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7" name="Line 127"/>
          <p:cNvSpPr>
            <a:spLocks noChangeShapeType="1"/>
          </p:cNvSpPr>
          <p:nvPr/>
        </p:nvSpPr>
        <p:spPr bwMode="auto">
          <a:xfrm>
            <a:off x="6096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8" name="Line 128"/>
          <p:cNvSpPr>
            <a:spLocks noChangeShapeType="1"/>
          </p:cNvSpPr>
          <p:nvPr/>
        </p:nvSpPr>
        <p:spPr bwMode="auto">
          <a:xfrm>
            <a:off x="6096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9" name="Line 129"/>
          <p:cNvSpPr>
            <a:spLocks noChangeShapeType="1"/>
          </p:cNvSpPr>
          <p:nvPr/>
        </p:nvSpPr>
        <p:spPr bwMode="auto">
          <a:xfrm>
            <a:off x="6096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0" name="Line 130"/>
          <p:cNvSpPr>
            <a:spLocks noChangeShapeType="1"/>
          </p:cNvSpPr>
          <p:nvPr/>
        </p:nvSpPr>
        <p:spPr bwMode="auto">
          <a:xfrm>
            <a:off x="6096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1" name="Line 131"/>
          <p:cNvSpPr>
            <a:spLocks noChangeShapeType="1"/>
          </p:cNvSpPr>
          <p:nvPr/>
        </p:nvSpPr>
        <p:spPr bwMode="auto">
          <a:xfrm>
            <a:off x="6096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2" name="Line 132"/>
          <p:cNvSpPr>
            <a:spLocks noChangeShapeType="1"/>
          </p:cNvSpPr>
          <p:nvPr/>
        </p:nvSpPr>
        <p:spPr bwMode="auto">
          <a:xfrm>
            <a:off x="6096000" y="52419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3" name="Line 133"/>
          <p:cNvSpPr>
            <a:spLocks noChangeShapeType="1"/>
          </p:cNvSpPr>
          <p:nvPr/>
        </p:nvSpPr>
        <p:spPr bwMode="auto">
          <a:xfrm>
            <a:off x="3048000" y="31083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4" name="Line 134"/>
          <p:cNvSpPr>
            <a:spLocks noChangeShapeType="1"/>
          </p:cNvSpPr>
          <p:nvPr/>
        </p:nvSpPr>
        <p:spPr bwMode="auto">
          <a:xfrm>
            <a:off x="2438400" y="2041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5" name="Line 135"/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6" name="Line 136"/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7" name="Line 137"/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8" name="Line 138"/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9" name="Line 139"/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80" name="Text Box 140"/>
          <p:cNvSpPr txBox="1">
            <a:spLocks noChangeArrowheads="1"/>
          </p:cNvSpPr>
          <p:nvPr/>
        </p:nvSpPr>
        <p:spPr bwMode="auto">
          <a:xfrm>
            <a:off x="1219200" y="23304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581" name="Text Box 141"/>
          <p:cNvSpPr txBox="1">
            <a:spLocks noChangeArrowheads="1"/>
          </p:cNvSpPr>
          <p:nvPr/>
        </p:nvSpPr>
        <p:spPr bwMode="auto">
          <a:xfrm>
            <a:off x="1219200" y="28638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189582" name="Text Box 142"/>
          <p:cNvSpPr txBox="1">
            <a:spLocks noChangeArrowheads="1"/>
          </p:cNvSpPr>
          <p:nvPr/>
        </p:nvSpPr>
        <p:spPr bwMode="auto">
          <a:xfrm>
            <a:off x="1219200" y="33972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189583" name="Text Box 143"/>
          <p:cNvSpPr txBox="1">
            <a:spLocks noChangeArrowheads="1"/>
          </p:cNvSpPr>
          <p:nvPr/>
        </p:nvSpPr>
        <p:spPr bwMode="auto">
          <a:xfrm>
            <a:off x="1219200" y="39306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584" name="Text Box 144"/>
          <p:cNvSpPr txBox="1">
            <a:spLocks noChangeArrowheads="1"/>
          </p:cNvSpPr>
          <p:nvPr/>
        </p:nvSpPr>
        <p:spPr bwMode="auto">
          <a:xfrm>
            <a:off x="1219200" y="44799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585" name="Text Box 145"/>
          <p:cNvSpPr txBox="1">
            <a:spLocks noChangeArrowheads="1"/>
          </p:cNvSpPr>
          <p:nvPr/>
        </p:nvSpPr>
        <p:spPr bwMode="auto">
          <a:xfrm>
            <a:off x="1219200" y="50133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586" name="Text Box 146"/>
          <p:cNvSpPr txBox="1">
            <a:spLocks noChangeArrowheads="1"/>
          </p:cNvSpPr>
          <p:nvPr/>
        </p:nvSpPr>
        <p:spPr bwMode="auto">
          <a:xfrm>
            <a:off x="1219200" y="5546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189587" name="Text Box 147"/>
          <p:cNvSpPr txBox="1">
            <a:spLocks noChangeArrowheads="1"/>
          </p:cNvSpPr>
          <p:nvPr/>
        </p:nvSpPr>
        <p:spPr bwMode="auto">
          <a:xfrm>
            <a:off x="1447800" y="24066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9588" name="Text Box 148"/>
          <p:cNvSpPr txBox="1">
            <a:spLocks noChangeArrowheads="1"/>
          </p:cNvSpPr>
          <p:nvPr/>
        </p:nvSpPr>
        <p:spPr bwMode="auto">
          <a:xfrm>
            <a:off x="1447800" y="29400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9589" name="Text Box 149"/>
          <p:cNvSpPr txBox="1">
            <a:spLocks noChangeArrowheads="1"/>
          </p:cNvSpPr>
          <p:nvPr/>
        </p:nvSpPr>
        <p:spPr bwMode="auto">
          <a:xfrm>
            <a:off x="1447800" y="34734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9590" name="Text Box 150"/>
          <p:cNvSpPr txBox="1">
            <a:spLocks noChangeArrowheads="1"/>
          </p:cNvSpPr>
          <p:nvPr/>
        </p:nvSpPr>
        <p:spPr bwMode="auto">
          <a:xfrm>
            <a:off x="1447800" y="40068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9591" name="Text Box 151"/>
          <p:cNvSpPr txBox="1">
            <a:spLocks noChangeArrowheads="1"/>
          </p:cNvSpPr>
          <p:nvPr/>
        </p:nvSpPr>
        <p:spPr bwMode="auto">
          <a:xfrm>
            <a:off x="1447800" y="45561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9592" name="Text Box 152"/>
          <p:cNvSpPr txBox="1">
            <a:spLocks noChangeArrowheads="1"/>
          </p:cNvSpPr>
          <p:nvPr/>
        </p:nvSpPr>
        <p:spPr bwMode="auto">
          <a:xfrm>
            <a:off x="1447800" y="50895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89593" name="Text Box 153"/>
          <p:cNvSpPr txBox="1">
            <a:spLocks noChangeArrowheads="1"/>
          </p:cNvSpPr>
          <p:nvPr/>
        </p:nvSpPr>
        <p:spPr bwMode="auto">
          <a:xfrm>
            <a:off x="1447800" y="56229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89594" name="Text Box 154"/>
          <p:cNvSpPr txBox="1">
            <a:spLocks noChangeArrowheads="1"/>
          </p:cNvSpPr>
          <p:nvPr/>
        </p:nvSpPr>
        <p:spPr bwMode="auto">
          <a:xfrm>
            <a:off x="1447800" y="19192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89595" name="Text Box 155"/>
          <p:cNvSpPr txBox="1">
            <a:spLocks noChangeArrowheads="1"/>
          </p:cNvSpPr>
          <p:nvPr/>
        </p:nvSpPr>
        <p:spPr bwMode="auto">
          <a:xfrm>
            <a:off x="1295400" y="19192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189596" name="Text Box 156"/>
          <p:cNvSpPr txBox="1">
            <a:spLocks noChangeArrowheads="1"/>
          </p:cNvSpPr>
          <p:nvPr/>
        </p:nvSpPr>
        <p:spPr bwMode="auto">
          <a:xfrm>
            <a:off x="22098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597" name="Text Box 157"/>
          <p:cNvSpPr txBox="1">
            <a:spLocks noChangeArrowheads="1"/>
          </p:cNvSpPr>
          <p:nvPr/>
        </p:nvSpPr>
        <p:spPr bwMode="auto">
          <a:xfrm>
            <a:off x="28194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598" name="Text Box 158"/>
          <p:cNvSpPr txBox="1">
            <a:spLocks noChangeArrowheads="1"/>
          </p:cNvSpPr>
          <p:nvPr/>
        </p:nvSpPr>
        <p:spPr bwMode="auto">
          <a:xfrm>
            <a:off x="34290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189599" name="Text Box 159"/>
          <p:cNvSpPr txBox="1">
            <a:spLocks noChangeArrowheads="1"/>
          </p:cNvSpPr>
          <p:nvPr/>
        </p:nvSpPr>
        <p:spPr bwMode="auto">
          <a:xfrm>
            <a:off x="40386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600" name="Text Box 160"/>
          <p:cNvSpPr txBox="1">
            <a:spLocks noChangeArrowheads="1"/>
          </p:cNvSpPr>
          <p:nvPr/>
        </p:nvSpPr>
        <p:spPr bwMode="auto">
          <a:xfrm>
            <a:off x="46482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189601" name="Text Box 161"/>
          <p:cNvSpPr txBox="1">
            <a:spLocks noChangeArrowheads="1"/>
          </p:cNvSpPr>
          <p:nvPr/>
        </p:nvSpPr>
        <p:spPr bwMode="auto">
          <a:xfrm>
            <a:off x="52578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602" name="Text Box 162"/>
          <p:cNvSpPr txBox="1">
            <a:spLocks noChangeArrowheads="1"/>
          </p:cNvSpPr>
          <p:nvPr/>
        </p:nvSpPr>
        <p:spPr bwMode="auto">
          <a:xfrm>
            <a:off x="58674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603" name="Text Box 163"/>
          <p:cNvSpPr txBox="1">
            <a:spLocks noChangeArrowheads="1"/>
          </p:cNvSpPr>
          <p:nvPr/>
        </p:nvSpPr>
        <p:spPr bwMode="auto">
          <a:xfrm>
            <a:off x="64770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189604" name="Text Box 164"/>
          <p:cNvSpPr txBox="1">
            <a:spLocks noChangeArrowheads="1"/>
          </p:cNvSpPr>
          <p:nvPr/>
        </p:nvSpPr>
        <p:spPr bwMode="auto">
          <a:xfrm>
            <a:off x="16764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89605" name="Text Box 165"/>
          <p:cNvSpPr txBox="1">
            <a:spLocks noChangeArrowheads="1"/>
          </p:cNvSpPr>
          <p:nvPr/>
        </p:nvSpPr>
        <p:spPr bwMode="auto">
          <a:xfrm>
            <a:off x="22860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9606" name="Text Box 166"/>
          <p:cNvSpPr txBox="1">
            <a:spLocks noChangeArrowheads="1"/>
          </p:cNvSpPr>
          <p:nvPr/>
        </p:nvSpPr>
        <p:spPr bwMode="auto">
          <a:xfrm>
            <a:off x="28956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9607" name="Text Box 167"/>
          <p:cNvSpPr txBox="1">
            <a:spLocks noChangeArrowheads="1"/>
          </p:cNvSpPr>
          <p:nvPr/>
        </p:nvSpPr>
        <p:spPr bwMode="auto">
          <a:xfrm>
            <a:off x="35052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9608" name="Text Box 168"/>
          <p:cNvSpPr txBox="1">
            <a:spLocks noChangeArrowheads="1"/>
          </p:cNvSpPr>
          <p:nvPr/>
        </p:nvSpPr>
        <p:spPr bwMode="auto">
          <a:xfrm>
            <a:off x="41148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9609" name="Text Box 169"/>
          <p:cNvSpPr txBox="1">
            <a:spLocks noChangeArrowheads="1"/>
          </p:cNvSpPr>
          <p:nvPr/>
        </p:nvSpPr>
        <p:spPr bwMode="auto">
          <a:xfrm>
            <a:off x="47244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9610" name="Text Box 170"/>
          <p:cNvSpPr txBox="1">
            <a:spLocks noChangeArrowheads="1"/>
          </p:cNvSpPr>
          <p:nvPr/>
        </p:nvSpPr>
        <p:spPr bwMode="auto">
          <a:xfrm>
            <a:off x="53340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89611" name="Text Box 171"/>
          <p:cNvSpPr txBox="1">
            <a:spLocks noChangeArrowheads="1"/>
          </p:cNvSpPr>
          <p:nvPr/>
        </p:nvSpPr>
        <p:spPr bwMode="auto">
          <a:xfrm>
            <a:off x="59436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89612" name="Text Box 172"/>
          <p:cNvSpPr txBox="1">
            <a:spLocks noChangeArrowheads="1"/>
          </p:cNvSpPr>
          <p:nvPr/>
        </p:nvSpPr>
        <p:spPr bwMode="auto">
          <a:xfrm>
            <a:off x="65532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89613" name="Text Box 173"/>
          <p:cNvSpPr txBox="1">
            <a:spLocks noChangeArrowheads="1"/>
          </p:cNvSpPr>
          <p:nvPr/>
        </p:nvSpPr>
        <p:spPr bwMode="auto">
          <a:xfrm>
            <a:off x="1676400" y="14319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189614" name="Line 174"/>
          <p:cNvSpPr>
            <a:spLocks noChangeShapeType="1"/>
          </p:cNvSpPr>
          <p:nvPr/>
        </p:nvSpPr>
        <p:spPr bwMode="auto">
          <a:xfrm>
            <a:off x="42672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5" name="Line 175"/>
          <p:cNvSpPr>
            <a:spLocks noChangeShapeType="1"/>
          </p:cNvSpPr>
          <p:nvPr/>
        </p:nvSpPr>
        <p:spPr bwMode="auto">
          <a:xfrm>
            <a:off x="54864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6" name="Line 176"/>
          <p:cNvSpPr>
            <a:spLocks noChangeShapeType="1"/>
          </p:cNvSpPr>
          <p:nvPr/>
        </p:nvSpPr>
        <p:spPr bwMode="auto">
          <a:xfrm>
            <a:off x="36576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7" name="Line 177"/>
          <p:cNvSpPr>
            <a:spLocks noChangeShapeType="1"/>
          </p:cNvSpPr>
          <p:nvPr/>
        </p:nvSpPr>
        <p:spPr bwMode="auto">
          <a:xfrm>
            <a:off x="1828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8" name="Line 178"/>
          <p:cNvSpPr>
            <a:spLocks noChangeShapeType="1"/>
          </p:cNvSpPr>
          <p:nvPr/>
        </p:nvSpPr>
        <p:spPr bwMode="auto">
          <a:xfrm>
            <a:off x="4876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9" name="Line 179"/>
          <p:cNvSpPr>
            <a:spLocks noChangeShapeType="1"/>
          </p:cNvSpPr>
          <p:nvPr/>
        </p:nvSpPr>
        <p:spPr bwMode="auto">
          <a:xfrm>
            <a:off x="2438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0" name="Line 180"/>
          <p:cNvSpPr>
            <a:spLocks noChangeShapeType="1"/>
          </p:cNvSpPr>
          <p:nvPr/>
        </p:nvSpPr>
        <p:spPr bwMode="auto">
          <a:xfrm>
            <a:off x="5486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1" name="Line 181"/>
          <p:cNvSpPr>
            <a:spLocks noChangeShapeType="1"/>
          </p:cNvSpPr>
          <p:nvPr/>
        </p:nvSpPr>
        <p:spPr bwMode="auto">
          <a:xfrm>
            <a:off x="18288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2" name="Line 182"/>
          <p:cNvSpPr>
            <a:spLocks noChangeShapeType="1"/>
          </p:cNvSpPr>
          <p:nvPr/>
        </p:nvSpPr>
        <p:spPr bwMode="auto">
          <a:xfrm>
            <a:off x="3048000" y="525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3" name="Line 183"/>
          <p:cNvSpPr>
            <a:spLocks noChangeShapeType="1"/>
          </p:cNvSpPr>
          <p:nvPr/>
        </p:nvSpPr>
        <p:spPr bwMode="auto">
          <a:xfrm>
            <a:off x="6096000" y="3124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4" name="Text Box 184"/>
          <p:cNvSpPr txBox="1">
            <a:spLocks noChangeArrowheads="1"/>
          </p:cNvSpPr>
          <p:nvPr/>
        </p:nvSpPr>
        <p:spPr bwMode="auto">
          <a:xfrm>
            <a:off x="6934200" y="1752600"/>
            <a:ext cx="2209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Every path is a common subsequence.</a:t>
            </a:r>
          </a:p>
          <a:p>
            <a:pPr>
              <a:spcBef>
                <a:spcPct val="50000"/>
              </a:spcBef>
            </a:pPr>
            <a:r>
              <a:rPr lang="en-US" sz="2000"/>
              <a:t>Every diagonal edge adds an extra element to common subsequence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LCS Problem:</a:t>
            </a:r>
            <a:r>
              <a:rPr lang="en-US" sz="2000"/>
              <a:t> Find a path with maximum number of diagonal edges</a:t>
            </a:r>
          </a:p>
        </p:txBody>
      </p:sp>
      <p:sp>
        <p:nvSpPr>
          <p:cNvPr id="185" name="Slide Number Placeholder 1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/>
              <a:t>Computing LCS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772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Let </a:t>
            </a:r>
            <a:r>
              <a:rPr lang="en-US" sz="3000" b="1"/>
              <a:t>v</a:t>
            </a:r>
            <a:r>
              <a:rPr lang="en-US" sz="3000" baseline="-25000"/>
              <a:t>i</a:t>
            </a:r>
            <a:r>
              <a:rPr lang="en-US" sz="3000" i="0"/>
              <a:t>   =   prefix of </a:t>
            </a:r>
            <a:r>
              <a:rPr lang="en-US" sz="3000" b="1"/>
              <a:t>v</a:t>
            </a:r>
            <a:r>
              <a:rPr lang="en-US" sz="3000" i="0"/>
              <a:t> of length </a:t>
            </a:r>
            <a:r>
              <a:rPr lang="en-US" sz="3000"/>
              <a:t>i</a:t>
            </a:r>
            <a:r>
              <a:rPr lang="en-US" sz="3000" i="0"/>
              <a:t>:    </a:t>
            </a:r>
            <a:r>
              <a:rPr lang="en-US" sz="3000"/>
              <a:t>v</a:t>
            </a:r>
            <a:r>
              <a:rPr lang="en-US" sz="3000" baseline="-25000"/>
              <a:t>1</a:t>
            </a:r>
            <a:r>
              <a:rPr lang="en-US" sz="3000"/>
              <a:t> … v</a:t>
            </a:r>
            <a:r>
              <a:rPr lang="en-US" sz="3000" baseline="-25000"/>
              <a:t>i</a:t>
            </a:r>
            <a:endParaRPr lang="en-US" sz="3000" i="0" baseline="-25000"/>
          </a:p>
          <a:p>
            <a:pPr>
              <a:spcBef>
                <a:spcPct val="50000"/>
              </a:spcBef>
            </a:pPr>
            <a:r>
              <a:rPr lang="en-US" sz="3000" i="0"/>
              <a:t>and </a:t>
            </a:r>
            <a:r>
              <a:rPr lang="en-US" sz="3000" b="1"/>
              <a:t>w</a:t>
            </a:r>
            <a:r>
              <a:rPr lang="en-US" sz="3000" baseline="-25000"/>
              <a:t>j</a:t>
            </a:r>
            <a:r>
              <a:rPr lang="en-US" sz="3000"/>
              <a:t> </a:t>
            </a:r>
            <a:r>
              <a:rPr lang="en-US" sz="3000" i="0"/>
              <a:t> =  prefix of </a:t>
            </a:r>
            <a:r>
              <a:rPr lang="en-US" sz="3000" b="1"/>
              <a:t>w</a:t>
            </a:r>
            <a:r>
              <a:rPr lang="en-US" sz="3000" i="0"/>
              <a:t> of length </a:t>
            </a:r>
            <a:r>
              <a:rPr lang="en-US" sz="3000"/>
              <a:t>j</a:t>
            </a:r>
            <a:r>
              <a:rPr lang="en-US" sz="3000" i="0"/>
              <a:t>:   </a:t>
            </a:r>
            <a:r>
              <a:rPr lang="en-US" sz="3000"/>
              <a:t>w</a:t>
            </a:r>
            <a:r>
              <a:rPr lang="en-US" sz="3000" baseline="-25000"/>
              <a:t>1</a:t>
            </a:r>
            <a:r>
              <a:rPr lang="en-US" sz="3000"/>
              <a:t> … w</a:t>
            </a:r>
            <a:r>
              <a:rPr lang="en-US" sz="3000" baseline="-25000"/>
              <a:t>j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57200" y="265112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The length of LCS(</a:t>
            </a:r>
            <a:r>
              <a:rPr lang="en-US" sz="3000" b="1"/>
              <a:t>v</a:t>
            </a:r>
            <a:r>
              <a:rPr lang="en-US" sz="3000" baseline="-25000"/>
              <a:t>i</a:t>
            </a:r>
            <a:r>
              <a:rPr lang="en-US" sz="3000" i="0"/>
              <a:t>,</a:t>
            </a:r>
            <a:r>
              <a:rPr lang="en-US" sz="3000" b="1"/>
              <a:t>w</a:t>
            </a:r>
            <a:r>
              <a:rPr lang="en-US" sz="3000" baseline="-25000"/>
              <a:t>j</a:t>
            </a:r>
            <a:r>
              <a:rPr lang="en-US" sz="3000" i="0"/>
              <a:t>) is computed by:</a:t>
            </a:r>
            <a:endParaRPr lang="en-US" sz="30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581400"/>
            <a:ext cx="5029200" cy="1628775"/>
            <a:chOff x="384" y="1968"/>
            <a:chExt cx="3168" cy="1026"/>
          </a:xfrm>
        </p:grpSpPr>
        <p:sp>
          <p:nvSpPr>
            <p:cNvPr id="161798" name="Text Box 6"/>
            <p:cNvSpPr txBox="1">
              <a:spLocks noChangeArrowheads="1"/>
            </p:cNvSpPr>
            <p:nvPr/>
          </p:nvSpPr>
          <p:spPr bwMode="auto">
            <a:xfrm>
              <a:off x="384" y="225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i, j</a:t>
              </a:r>
              <a:r>
                <a:rPr lang="en-US" sz="2400" i="0"/>
                <a:t>  =</a:t>
              </a:r>
              <a:endParaRPr lang="en-US" sz="2400" i="0" baseline="-25000"/>
            </a:p>
          </p:txBody>
        </p:sp>
        <p:sp>
          <p:nvSpPr>
            <p:cNvPr id="161799" name="Text Box 7"/>
            <p:cNvSpPr txBox="1">
              <a:spLocks noChangeArrowheads="1"/>
            </p:cNvSpPr>
            <p:nvPr/>
          </p:nvSpPr>
          <p:spPr bwMode="auto">
            <a:xfrm>
              <a:off x="864" y="220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0"/>
                <a:t>max</a:t>
              </a:r>
            </a:p>
          </p:txBody>
        </p:sp>
        <p:sp>
          <p:nvSpPr>
            <p:cNvPr id="161800" name="AutoShape 8"/>
            <p:cNvSpPr>
              <a:spLocks/>
            </p:cNvSpPr>
            <p:nvPr/>
          </p:nvSpPr>
          <p:spPr bwMode="auto">
            <a:xfrm>
              <a:off x="1392" y="1968"/>
              <a:ext cx="160" cy="96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1632" y="2016"/>
              <a:ext cx="192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i-1, j</a:t>
              </a:r>
              <a:endParaRPr lang="en-US" sz="2400"/>
            </a:p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i, j-1</a:t>
              </a:r>
              <a:endParaRPr lang="en-US" sz="2400"/>
            </a:p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i-1, j-1</a:t>
              </a:r>
              <a:r>
                <a:rPr lang="en-US" sz="2400"/>
                <a:t>  + 1</a:t>
              </a:r>
              <a:r>
                <a:rPr lang="en-US" sz="2400" i="0"/>
                <a:t>  if  </a:t>
              </a:r>
              <a:r>
                <a:rPr lang="en-US" sz="2400"/>
                <a:t>v</a:t>
              </a:r>
              <a:r>
                <a:rPr lang="en-US" sz="2400" baseline="-25000"/>
                <a:t>i</a:t>
              </a:r>
              <a:r>
                <a:rPr lang="en-US" sz="2400" i="0"/>
                <a:t> = </a:t>
              </a:r>
              <a:r>
                <a:rPr lang="en-US" sz="2400"/>
                <a:t>w</a:t>
              </a:r>
              <a:r>
                <a:rPr lang="en-US" sz="2400" baseline="-25000"/>
                <a:t>j</a:t>
              </a:r>
              <a:r>
                <a:rPr lang="en-US" sz="2400"/>
                <a:t> 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1139825"/>
          </a:xfrm>
          <a:noFill/>
          <a:ln/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Computing LCS (cont</a:t>
            </a:r>
            <a:r>
              <a:rPr lang="en-US" altLang="zh-TW">
                <a:latin typeface="Garamond"/>
                <a:ea typeface="PMingLiU" pitchFamily="18" charset="-120"/>
              </a:rPr>
              <a:t>’</a:t>
            </a:r>
            <a:r>
              <a:rPr lang="en-US" altLang="zh-TW">
                <a:ea typeface="PMingLiU" pitchFamily="18" charset="-120"/>
              </a:rPr>
              <a:t>d)</a:t>
            </a:r>
            <a:endParaRPr lang="en-US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33400" y="2794000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ea typeface="PMingLiU" pitchFamily="18" charset="-120"/>
              </a:rPr>
              <a:t>s</a:t>
            </a:r>
            <a:r>
              <a:rPr kumimoji="1" lang="en-US" altLang="zh-TW" sz="2400" baseline="-25000">
                <a:ea typeface="PMingLiU" pitchFamily="18" charset="-120"/>
              </a:rPr>
              <a:t>i,j</a:t>
            </a:r>
            <a:r>
              <a:rPr kumimoji="1" lang="en-US" altLang="zh-TW" sz="2400" i="0">
                <a:ea typeface="PMingLiU" pitchFamily="18" charset="-120"/>
              </a:rPr>
              <a:t> = MAX</a:t>
            </a:r>
            <a:r>
              <a:rPr kumimoji="1" lang="en-US" altLang="zh-TW" sz="2400" i="0">
                <a:latin typeface="Times New Roman" pitchFamily="18" charset="0"/>
                <a:ea typeface="PMingLiU" pitchFamily="18" charset="-120"/>
              </a:rPr>
              <a:t> </a:t>
            </a:r>
            <a:endParaRPr kumimoji="1" lang="zh-TW" altLang="en-US" sz="2400" i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22" name="Freeform 6"/>
          <p:cNvSpPr>
            <a:spLocks/>
          </p:cNvSpPr>
          <p:nvPr/>
        </p:nvSpPr>
        <p:spPr bwMode="auto">
          <a:xfrm>
            <a:off x="2306638" y="2606675"/>
            <a:ext cx="223837" cy="442912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94" y="62"/>
              </a:cxn>
              <a:cxn ang="0">
                <a:pos x="75" y="345"/>
              </a:cxn>
              <a:cxn ang="0">
                <a:pos x="0" y="384"/>
              </a:cxn>
            </a:cxnLst>
            <a:rect l="0" t="0" r="r" b="b"/>
            <a:pathLst>
              <a:path w="192" h="409">
                <a:moveTo>
                  <a:pt x="192" y="0"/>
                </a:moveTo>
                <a:cubicBezTo>
                  <a:pt x="176" y="10"/>
                  <a:pt x="114" y="4"/>
                  <a:pt x="94" y="62"/>
                </a:cubicBezTo>
                <a:cubicBezTo>
                  <a:pt x="74" y="120"/>
                  <a:pt x="91" y="291"/>
                  <a:pt x="75" y="345"/>
                </a:cubicBezTo>
                <a:cubicBezTo>
                  <a:pt x="43" y="409"/>
                  <a:pt x="16" y="376"/>
                  <a:pt x="0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3" name="Freeform 7"/>
          <p:cNvSpPr>
            <a:spLocks/>
          </p:cNvSpPr>
          <p:nvPr/>
        </p:nvSpPr>
        <p:spPr bwMode="auto">
          <a:xfrm>
            <a:off x="2295525" y="3024187"/>
            <a:ext cx="231775" cy="490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101" y="348"/>
              </a:cxn>
              <a:cxn ang="0">
                <a:pos x="199" y="453"/>
              </a:cxn>
            </a:cxnLst>
            <a:rect l="0" t="0" r="r" b="b"/>
            <a:pathLst>
              <a:path w="199" h="453">
                <a:moveTo>
                  <a:pt x="0" y="0"/>
                </a:moveTo>
                <a:cubicBezTo>
                  <a:pt x="14" y="11"/>
                  <a:pt x="65" y="6"/>
                  <a:pt x="82" y="64"/>
                </a:cubicBezTo>
                <a:cubicBezTo>
                  <a:pt x="99" y="122"/>
                  <a:pt x="81" y="283"/>
                  <a:pt x="101" y="348"/>
                </a:cubicBezTo>
                <a:cubicBezTo>
                  <a:pt x="133" y="420"/>
                  <a:pt x="179" y="431"/>
                  <a:pt x="199" y="4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606675" y="2436812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ea typeface="PMingLiU" pitchFamily="18" charset="-120"/>
              </a:rPr>
              <a:t>s</a:t>
            </a:r>
            <a:r>
              <a:rPr kumimoji="1" lang="en-US" altLang="zh-TW" sz="2400" baseline="-25000">
                <a:ea typeface="PMingLiU" pitchFamily="18" charset="-120"/>
              </a:rPr>
              <a:t>i-1,j</a:t>
            </a:r>
            <a:r>
              <a:rPr kumimoji="1" lang="en-US" altLang="zh-TW" sz="2400" i="0">
                <a:ea typeface="PMingLiU" pitchFamily="18" charset="-120"/>
              </a:rPr>
              <a:t>    + 0 </a:t>
            </a:r>
            <a:endParaRPr kumimoji="1" lang="zh-TW" altLang="en-US" sz="2400" i="0">
              <a:ea typeface="PMingLiU" pitchFamily="18" charset="-12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606675" y="2817812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 dirty="0" err="1">
                <a:ea typeface="PMingLiU" pitchFamily="18" charset="-120"/>
              </a:rPr>
              <a:t>s</a:t>
            </a:r>
            <a:r>
              <a:rPr kumimoji="1" lang="en-US" altLang="zh-TW" sz="2400" baseline="-25000" dirty="0" err="1">
                <a:ea typeface="PMingLiU" pitchFamily="18" charset="-120"/>
              </a:rPr>
              <a:t>i,j</a:t>
            </a:r>
            <a:r>
              <a:rPr kumimoji="1" lang="en-US" altLang="zh-TW" sz="2400" baseline="-25000" dirty="0">
                <a:ea typeface="PMingLiU" pitchFamily="18" charset="-120"/>
              </a:rPr>
              <a:t> -1</a:t>
            </a:r>
            <a:r>
              <a:rPr kumimoji="1" lang="en-US" altLang="zh-TW" sz="2400" i="0" dirty="0">
                <a:ea typeface="PMingLiU" pitchFamily="18" charset="-120"/>
              </a:rPr>
              <a:t>   + 0 </a:t>
            </a:r>
            <a:endParaRPr kumimoji="1" lang="zh-TW" altLang="en-US" sz="2400" i="0" dirty="0">
              <a:ea typeface="PMingLiU" pitchFamily="18" charset="-12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606675" y="31369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>
                <a:ea typeface="PMingLiU" pitchFamily="18" charset="-120"/>
              </a:rPr>
              <a:t>s</a:t>
            </a:r>
            <a:r>
              <a:rPr kumimoji="1" lang="en-US" altLang="zh-TW" sz="2400" baseline="-25000">
                <a:ea typeface="PMingLiU" pitchFamily="18" charset="-120"/>
              </a:rPr>
              <a:t>i-1,j -1</a:t>
            </a:r>
            <a:r>
              <a:rPr kumimoji="1" lang="en-US" altLang="zh-TW" sz="2400" i="0">
                <a:ea typeface="PMingLiU" pitchFamily="18" charset="-120"/>
              </a:rPr>
              <a:t> + 1,    if  </a:t>
            </a:r>
            <a:r>
              <a:rPr kumimoji="1" lang="en-US" altLang="zh-TW" sz="2400">
                <a:ea typeface="PMingLiU" pitchFamily="18" charset="-120"/>
              </a:rPr>
              <a:t>v</a:t>
            </a:r>
            <a:r>
              <a:rPr kumimoji="1" lang="en-US" altLang="zh-TW" sz="2400" baseline="-25000">
                <a:ea typeface="PMingLiU" pitchFamily="18" charset="-120"/>
              </a:rPr>
              <a:t>i</a:t>
            </a:r>
            <a:r>
              <a:rPr kumimoji="1" lang="en-US" altLang="zh-TW" sz="2400">
                <a:ea typeface="PMingLiU" pitchFamily="18" charset="-120"/>
              </a:rPr>
              <a:t> = w</a:t>
            </a:r>
            <a:r>
              <a:rPr kumimoji="1" lang="en-US" altLang="zh-TW" sz="2400" baseline="-25000">
                <a:ea typeface="PMingLiU" pitchFamily="18" charset="-120"/>
              </a:rPr>
              <a:t>j</a:t>
            </a:r>
            <a:endParaRPr kumimoji="1" lang="zh-TW" altLang="en-US" sz="2400" i="0" baseline="-25000">
              <a:ea typeface="PMingLiU" pitchFamily="18" charset="-12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7010400" y="2162175"/>
            <a:ext cx="762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7010400" y="21621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7010400" y="21621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7010400" y="2162175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7010400" y="30003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7772400" y="21621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7696200" y="28194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</a:rPr>
              <a:t>i,j</a:t>
            </a:r>
            <a:endParaRPr kumimoji="1" lang="zh-TW" altLang="en-US" sz="2400">
              <a:solidFill>
                <a:srgbClr val="0000FF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7467600" y="1746250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latin typeface="Times New Roman" pitchFamily="18" charset="0"/>
                <a:ea typeface="PMingLiU" pitchFamily="18" charset="-120"/>
              </a:rPr>
              <a:t>i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-1</a:t>
            </a:r>
            <a:r>
              <a:rPr kumimoji="1" lang="en-US" altLang="zh-TW" sz="2400">
                <a:latin typeface="Times New Roman" pitchFamily="18" charset="0"/>
                <a:ea typeface="PMingLiU" pitchFamily="18" charset="-120"/>
              </a:rPr>
              <a:t>,j</a:t>
            </a:r>
            <a:endParaRPr kumimoji="1" lang="zh-TW" altLang="en-US" sz="24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6248400" y="2743200"/>
            <a:ext cx="71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latin typeface="Times New Roman" pitchFamily="18" charset="0"/>
                <a:ea typeface="PMingLiU" pitchFamily="18" charset="-120"/>
              </a:rPr>
              <a:t>i,j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-1</a:t>
            </a:r>
            <a:endParaRPr kumimoji="1" lang="zh-TW" altLang="en-US" sz="20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6096000" y="17526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latin typeface="Times New Roman" pitchFamily="18" charset="0"/>
                <a:ea typeface="PMingLiU" pitchFamily="18" charset="-120"/>
              </a:rPr>
              <a:t>i</a:t>
            </a:r>
            <a:r>
              <a:rPr kumimoji="1" lang="en-US" altLang="zh-TW" sz="2000" dirty="0">
                <a:latin typeface="Times New Roman" pitchFamily="18" charset="0"/>
                <a:ea typeface="PMingLiU" pitchFamily="18" charset="-120"/>
              </a:rPr>
              <a:t>-1</a:t>
            </a:r>
            <a:r>
              <a:rPr kumimoji="1" lang="en-US" altLang="zh-TW" sz="2400" dirty="0">
                <a:latin typeface="Times New Roman" pitchFamily="18" charset="0"/>
                <a:ea typeface="PMingLiU" pitchFamily="18" charset="-120"/>
              </a:rPr>
              <a:t>,j </a:t>
            </a:r>
            <a:r>
              <a:rPr kumimoji="1" lang="en-US" altLang="zh-TW" sz="2000" dirty="0">
                <a:latin typeface="Times New Roman" pitchFamily="18" charset="0"/>
                <a:ea typeface="PMingLiU" pitchFamily="18" charset="-120"/>
              </a:rPr>
              <a:t>-1</a:t>
            </a:r>
            <a:endParaRPr kumimoji="1" lang="zh-TW" altLang="en-US" sz="2000" dirty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7324725" y="23653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</a:rPr>
              <a:t>1</a:t>
            </a: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7705725" y="23209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</a:rPr>
              <a:t>0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7239000" y="27019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</a:rPr>
              <a:t>0</a:t>
            </a: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2057400" y="3460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en-US" altLang="zh-TW" sz="2400" b="1">
              <a:ea typeface="PMingLiU" pitchFamily="18" charset="-12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8200" y="48006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3000" dirty="0" smtClean="0"/>
              <a:t>Every alignment path is from source to sink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58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411480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 smtClean="0"/>
              <a:t>DNA Sequence Comparison: First Success Stories</a:t>
            </a:r>
          </a:p>
          <a:p>
            <a:r>
              <a:rPr lang="en-US" sz="2400" dirty="0" smtClean="0"/>
              <a:t>Dynamic Programming vs. Recursion</a:t>
            </a:r>
          </a:p>
          <a:p>
            <a:r>
              <a:rPr lang="en-US" sz="2400" dirty="0" smtClean="0"/>
              <a:t>Relation of Sequences</a:t>
            </a:r>
          </a:p>
          <a:p>
            <a:r>
              <a:rPr lang="en-US" sz="2400" dirty="0" smtClean="0"/>
              <a:t>Comparing Sequences</a:t>
            </a:r>
            <a:endParaRPr lang="en-US" sz="2400" dirty="0"/>
          </a:p>
          <a:p>
            <a:r>
              <a:rPr lang="en-US" sz="2400" dirty="0" smtClean="0"/>
              <a:t>Hamming Distance vs. Edit Distance</a:t>
            </a:r>
          </a:p>
          <a:p>
            <a:r>
              <a:rPr lang="en-US" sz="2400" dirty="0" smtClean="0"/>
              <a:t>Sequence </a:t>
            </a:r>
            <a:r>
              <a:rPr lang="en-US" sz="2400" dirty="0"/>
              <a:t>Alignment</a:t>
            </a:r>
          </a:p>
          <a:p>
            <a:r>
              <a:rPr lang="en-US" sz="2400" dirty="0" smtClean="0"/>
              <a:t>Longest </a:t>
            </a:r>
            <a:r>
              <a:rPr lang="en-US" sz="2400" dirty="0"/>
              <a:t>Common Subsequence </a:t>
            </a:r>
            <a:r>
              <a:rPr lang="en-US" sz="2400" dirty="0" smtClean="0"/>
              <a:t>Problem</a:t>
            </a:r>
          </a:p>
          <a:p>
            <a:r>
              <a:rPr lang="en-US" sz="2400" dirty="0" smtClean="0"/>
              <a:t>Scoring Matrices: PAM and BLOSUM</a:t>
            </a:r>
          </a:p>
          <a:p>
            <a:r>
              <a:rPr lang="en-US" sz="2400" dirty="0" smtClean="0"/>
              <a:t>Local vs. Global Alignment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800"/>
              <a:t>Every Path in the Grid Corresponds to an Alignment 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143000" y="914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graphicFrame>
        <p:nvGraphicFramePr>
          <p:cNvPr id="144392" name="Group 8"/>
          <p:cNvGraphicFramePr>
            <a:graphicFrameLocks noGrp="1"/>
          </p:cNvGraphicFramePr>
          <p:nvPr/>
        </p:nvGraphicFramePr>
        <p:xfrm>
          <a:off x="1371600" y="2387600"/>
          <a:ext cx="4724400" cy="355600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43" name="Text Box 59"/>
          <p:cNvSpPr txBox="1">
            <a:spLocks noChangeArrowheads="1"/>
          </p:cNvSpPr>
          <p:nvPr/>
        </p:nvSpPr>
        <p:spPr bwMode="auto">
          <a:xfrm>
            <a:off x="1524000" y="179546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0"/>
              <a:t>W</a:t>
            </a:r>
          </a:p>
        </p:txBody>
      </p:sp>
      <p:sp>
        <p:nvSpPr>
          <p:cNvPr id="144444" name="Text Box 60"/>
          <p:cNvSpPr txBox="1">
            <a:spLocks noChangeArrowheads="1"/>
          </p:cNvSpPr>
          <p:nvPr/>
        </p:nvSpPr>
        <p:spPr bwMode="auto">
          <a:xfrm>
            <a:off x="27432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A</a:t>
            </a:r>
          </a:p>
        </p:txBody>
      </p:sp>
      <p:sp>
        <p:nvSpPr>
          <p:cNvPr id="144445" name="Text Box 61"/>
          <p:cNvSpPr txBox="1">
            <a:spLocks noChangeArrowheads="1"/>
          </p:cNvSpPr>
          <p:nvPr/>
        </p:nvSpPr>
        <p:spPr bwMode="auto">
          <a:xfrm>
            <a:off x="35814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T</a:t>
            </a:r>
          </a:p>
        </p:txBody>
      </p:sp>
      <p:sp>
        <p:nvSpPr>
          <p:cNvPr id="144446" name="Text Box 62"/>
          <p:cNvSpPr txBox="1">
            <a:spLocks noChangeArrowheads="1"/>
          </p:cNvSpPr>
          <p:nvPr/>
        </p:nvSpPr>
        <p:spPr bwMode="auto">
          <a:xfrm>
            <a:off x="43434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C</a:t>
            </a:r>
          </a:p>
        </p:txBody>
      </p:sp>
      <p:sp>
        <p:nvSpPr>
          <p:cNvPr id="144447" name="Text Box 63"/>
          <p:cNvSpPr txBox="1">
            <a:spLocks noChangeArrowheads="1"/>
          </p:cNvSpPr>
          <p:nvPr/>
        </p:nvSpPr>
        <p:spPr bwMode="auto">
          <a:xfrm>
            <a:off x="51816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G</a:t>
            </a:r>
          </a:p>
        </p:txBody>
      </p:sp>
      <p:sp>
        <p:nvSpPr>
          <p:cNvPr id="144448" name="Text Box 64"/>
          <p:cNvSpPr txBox="1">
            <a:spLocks noChangeArrowheads="1"/>
          </p:cNvSpPr>
          <p:nvPr/>
        </p:nvSpPr>
        <p:spPr bwMode="auto">
          <a:xfrm>
            <a:off x="685800" y="3378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A</a:t>
            </a:r>
          </a:p>
        </p:txBody>
      </p:sp>
      <p:sp>
        <p:nvSpPr>
          <p:cNvPr id="144449" name="Text Box 65"/>
          <p:cNvSpPr txBox="1">
            <a:spLocks noChangeArrowheads="1"/>
          </p:cNvSpPr>
          <p:nvPr/>
        </p:nvSpPr>
        <p:spPr bwMode="auto">
          <a:xfrm>
            <a:off x="685800" y="398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T</a:t>
            </a:r>
          </a:p>
        </p:txBody>
      </p:sp>
      <p:sp>
        <p:nvSpPr>
          <p:cNvPr id="144450" name="Text Box 66"/>
          <p:cNvSpPr txBox="1">
            <a:spLocks noChangeArrowheads="1"/>
          </p:cNvSpPr>
          <p:nvPr/>
        </p:nvSpPr>
        <p:spPr bwMode="auto">
          <a:xfrm>
            <a:off x="685800" y="4597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G</a:t>
            </a:r>
          </a:p>
        </p:txBody>
      </p:sp>
      <p:sp>
        <p:nvSpPr>
          <p:cNvPr id="144451" name="Text Box 67"/>
          <p:cNvSpPr txBox="1">
            <a:spLocks noChangeArrowheads="1"/>
          </p:cNvSpPr>
          <p:nvPr/>
        </p:nvSpPr>
        <p:spPr bwMode="auto">
          <a:xfrm>
            <a:off x="685800" y="5207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T</a:t>
            </a:r>
          </a:p>
        </p:txBody>
      </p:sp>
      <p:sp>
        <p:nvSpPr>
          <p:cNvPr id="144452" name="Text Box 68"/>
          <p:cNvSpPr txBox="1">
            <a:spLocks noChangeArrowheads="1"/>
          </p:cNvSpPr>
          <p:nvPr/>
        </p:nvSpPr>
        <p:spPr bwMode="auto">
          <a:xfrm>
            <a:off x="685800" y="23907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0"/>
              <a:t>V</a:t>
            </a:r>
          </a:p>
        </p:txBody>
      </p:sp>
      <p:sp>
        <p:nvSpPr>
          <p:cNvPr id="144453" name="Line 69"/>
          <p:cNvSpPr>
            <a:spLocks noChangeShapeType="1"/>
          </p:cNvSpPr>
          <p:nvPr/>
        </p:nvSpPr>
        <p:spPr bwMode="auto">
          <a:xfrm>
            <a:off x="1371600" y="2387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4" name="Line 70"/>
          <p:cNvSpPr>
            <a:spLocks noChangeShapeType="1"/>
          </p:cNvSpPr>
          <p:nvPr/>
        </p:nvSpPr>
        <p:spPr bwMode="auto">
          <a:xfrm>
            <a:off x="2590800" y="3225800"/>
            <a:ext cx="7620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5" name="Text Box 71"/>
          <p:cNvSpPr txBox="1">
            <a:spLocks noChangeArrowheads="1"/>
          </p:cNvSpPr>
          <p:nvPr/>
        </p:nvSpPr>
        <p:spPr bwMode="auto">
          <a:xfrm>
            <a:off x="6477000" y="2135188"/>
            <a:ext cx="25146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           </a:t>
            </a:r>
          </a:p>
          <a:p>
            <a:pPr>
              <a:spcBef>
                <a:spcPct val="50000"/>
              </a:spcBef>
            </a:pPr>
            <a:r>
              <a:rPr lang="en-US" i="0"/>
              <a:t>      0 1 2  2  3 4</a:t>
            </a:r>
          </a:p>
          <a:p>
            <a:pPr>
              <a:spcBef>
                <a:spcPct val="50000"/>
              </a:spcBef>
            </a:pPr>
            <a:r>
              <a:rPr lang="en-US" i="0"/>
              <a:t>V =    A T -  G T</a:t>
            </a:r>
          </a:p>
          <a:p>
            <a:pPr>
              <a:spcBef>
                <a:spcPct val="50000"/>
              </a:spcBef>
            </a:pPr>
            <a:r>
              <a:rPr lang="en-US" i="0"/>
              <a:t>          |  |       |</a:t>
            </a:r>
          </a:p>
          <a:p>
            <a:pPr>
              <a:spcBef>
                <a:spcPct val="50000"/>
              </a:spcBef>
            </a:pPr>
            <a:r>
              <a:rPr lang="en-US" i="0"/>
              <a:t>W=    A T C G –</a:t>
            </a:r>
          </a:p>
          <a:p>
            <a:pPr>
              <a:spcBef>
                <a:spcPct val="50000"/>
              </a:spcBef>
            </a:pPr>
            <a:r>
              <a:rPr lang="en-US" i="0"/>
              <a:t>       0 1 2  3 4 4</a:t>
            </a:r>
          </a:p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144456" name="Line 72"/>
          <p:cNvSpPr>
            <a:spLocks noChangeShapeType="1"/>
          </p:cNvSpPr>
          <p:nvPr/>
        </p:nvSpPr>
        <p:spPr bwMode="auto">
          <a:xfrm>
            <a:off x="3352800" y="3911600"/>
            <a:ext cx="76200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7" name="Line 73"/>
          <p:cNvSpPr>
            <a:spLocks noChangeShapeType="1"/>
          </p:cNvSpPr>
          <p:nvPr/>
        </p:nvSpPr>
        <p:spPr bwMode="auto">
          <a:xfrm>
            <a:off x="5029200" y="4521200"/>
            <a:ext cx="7620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8" name="Line 74"/>
          <p:cNvSpPr>
            <a:spLocks noChangeShapeType="1"/>
          </p:cNvSpPr>
          <p:nvPr/>
        </p:nvSpPr>
        <p:spPr bwMode="auto">
          <a:xfrm>
            <a:off x="7086600" y="22875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9" name="Line 75"/>
          <p:cNvSpPr>
            <a:spLocks noChangeShapeType="1"/>
          </p:cNvSpPr>
          <p:nvPr/>
        </p:nvSpPr>
        <p:spPr bwMode="auto">
          <a:xfrm>
            <a:off x="7315200" y="22875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0" name="Line 76"/>
          <p:cNvSpPr>
            <a:spLocks noChangeShapeType="1"/>
          </p:cNvSpPr>
          <p:nvPr/>
        </p:nvSpPr>
        <p:spPr bwMode="auto">
          <a:xfrm>
            <a:off x="78486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1" name="Line 77"/>
          <p:cNvSpPr>
            <a:spLocks noChangeShapeType="1"/>
          </p:cNvSpPr>
          <p:nvPr/>
        </p:nvSpPr>
        <p:spPr bwMode="auto">
          <a:xfrm>
            <a:off x="7543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2" name="Line 78"/>
          <p:cNvSpPr>
            <a:spLocks noChangeShapeType="1"/>
          </p:cNvSpPr>
          <p:nvPr/>
        </p:nvSpPr>
        <p:spPr bwMode="auto">
          <a:xfrm>
            <a:off x="8077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3" name="Line 79"/>
          <p:cNvSpPr>
            <a:spLocks noChangeShapeType="1"/>
          </p:cNvSpPr>
          <p:nvPr/>
        </p:nvSpPr>
        <p:spPr bwMode="auto">
          <a:xfrm>
            <a:off x="4114800" y="4521200"/>
            <a:ext cx="990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4" name="Line 80"/>
          <p:cNvSpPr>
            <a:spLocks noChangeShapeType="1"/>
          </p:cNvSpPr>
          <p:nvPr/>
        </p:nvSpPr>
        <p:spPr bwMode="auto">
          <a:xfrm>
            <a:off x="5791200" y="51308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5" name="Oval 81"/>
          <p:cNvSpPr>
            <a:spLocks noChangeArrowheads="1"/>
          </p:cNvSpPr>
          <p:nvPr/>
        </p:nvSpPr>
        <p:spPr bwMode="auto">
          <a:xfrm>
            <a:off x="2438400" y="314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66" name="Oval 82"/>
          <p:cNvSpPr>
            <a:spLocks noChangeArrowheads="1"/>
          </p:cNvSpPr>
          <p:nvPr/>
        </p:nvSpPr>
        <p:spPr bwMode="auto">
          <a:xfrm>
            <a:off x="5715000" y="566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884238"/>
          </a:xfrm>
        </p:spPr>
        <p:txBody>
          <a:bodyPr/>
          <a:lstStyle/>
          <a:p>
            <a:r>
              <a:rPr lang="en-US" sz="3800"/>
              <a:t>Alignment as a Path in the Edit Graph</a:t>
            </a:r>
            <a:endParaRPr lang="en-US" sz="2200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762000" y="6096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4267200" y="1600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i="0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724400" y="2438400"/>
            <a:ext cx="45720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0 1 2 2 3 4 5 6 7 7</a:t>
            </a:r>
          </a:p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  A T _ G T T A T _</a:t>
            </a:r>
          </a:p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  A T C G T _ A _ C</a:t>
            </a:r>
          </a:p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0 1 2 3 4 5 5 6 6 7  </a:t>
            </a:r>
          </a:p>
          <a:p>
            <a:pPr eaLnBrk="0" hangingPunct="0"/>
            <a:endParaRPr lang="en-US" sz="2600" i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</a:endParaRPr>
          </a:p>
          <a:p>
            <a:pPr eaLnBrk="0" hangingPunct="0"/>
            <a:endParaRPr lang="en-US" sz="2600" i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</a:endParaRPr>
          </a:p>
          <a:p>
            <a:pPr eaLnBrk="0" hangingPunct="0"/>
            <a:r>
              <a:rPr lang="en-US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(0,0) , (1,1) , (2,2), (2,3), (3,4), (4,5), (5,5), (6,6), (7,6), (7,7)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9906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1771650"/>
            <a:ext cx="4114800" cy="4324350"/>
            <a:chOff x="144" y="1116"/>
            <a:chExt cx="2592" cy="272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116"/>
              <a:ext cx="2592" cy="2724"/>
              <a:chOff x="144" y="1116"/>
              <a:chExt cx="2592" cy="272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32" y="1536"/>
                <a:ext cx="2304" cy="2304"/>
                <a:chOff x="432" y="1536"/>
                <a:chExt cx="2304" cy="2304"/>
              </a:xfrm>
            </p:grpSpPr>
            <p:sp>
              <p:nvSpPr>
                <p:cNvPr id="19559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20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008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296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84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872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60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48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2" name="Line 18"/>
                <p:cNvSpPr>
                  <a:spLocks noChangeShapeType="1"/>
                </p:cNvSpPr>
                <p:nvPr/>
              </p:nvSpPr>
              <p:spPr bwMode="auto">
                <a:xfrm>
                  <a:off x="432" y="182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3" name="Line 19"/>
                <p:cNvSpPr>
                  <a:spLocks noChangeShapeType="1"/>
                </p:cNvSpPr>
                <p:nvPr/>
              </p:nvSpPr>
              <p:spPr bwMode="auto">
                <a:xfrm>
                  <a:off x="432" y="15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4" name="Line 20"/>
                <p:cNvSpPr>
                  <a:spLocks noChangeShapeType="1"/>
                </p:cNvSpPr>
                <p:nvPr/>
              </p:nvSpPr>
              <p:spPr bwMode="auto">
                <a:xfrm>
                  <a:off x="432" y="211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5" name="Line 21"/>
                <p:cNvSpPr>
                  <a:spLocks noChangeShapeType="1"/>
                </p:cNvSpPr>
                <p:nvPr/>
              </p:nvSpPr>
              <p:spPr bwMode="auto">
                <a:xfrm>
                  <a:off x="432" y="240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6" name="Line 22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7" name="Line 23"/>
                <p:cNvSpPr>
                  <a:spLocks noChangeShapeType="1"/>
                </p:cNvSpPr>
                <p:nvPr/>
              </p:nvSpPr>
              <p:spPr bwMode="auto">
                <a:xfrm>
                  <a:off x="432" y="297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8" name="Line 24"/>
                <p:cNvSpPr>
                  <a:spLocks noChangeShapeType="1"/>
                </p:cNvSpPr>
                <p:nvPr/>
              </p:nvSpPr>
              <p:spPr bwMode="auto">
                <a:xfrm>
                  <a:off x="432" y="326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9" name="Line 25"/>
                <p:cNvSpPr>
                  <a:spLocks noChangeShapeType="1"/>
                </p:cNvSpPr>
                <p:nvPr/>
              </p:nvSpPr>
              <p:spPr bwMode="auto">
                <a:xfrm>
                  <a:off x="432" y="355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736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44" y="1116"/>
                <a:ext cx="2496" cy="2670"/>
                <a:chOff x="144" y="1116"/>
                <a:chExt cx="2496" cy="2670"/>
              </a:xfrm>
            </p:grpSpPr>
            <p:sp>
              <p:nvSpPr>
                <p:cNvPr id="195612" name="WordArt 2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196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1</a:t>
                  </a:r>
                </a:p>
              </p:txBody>
            </p:sp>
            <p:sp>
              <p:nvSpPr>
                <p:cNvPr id="195613" name="WordArt 2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42" y="163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0</a:t>
                  </a:r>
                </a:p>
              </p:txBody>
            </p:sp>
            <p:sp>
              <p:nvSpPr>
                <p:cNvPr id="195614" name="WordArt 3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2208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2</a:t>
                  </a:r>
                </a:p>
              </p:txBody>
            </p:sp>
            <p:sp>
              <p:nvSpPr>
                <p:cNvPr id="195615" name="WordArt 3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2496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3</a:t>
                  </a:r>
                </a:p>
              </p:txBody>
            </p:sp>
            <p:sp>
              <p:nvSpPr>
                <p:cNvPr id="195616" name="WordArt 3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2784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4</a:t>
                  </a:r>
                </a:p>
              </p:txBody>
            </p:sp>
            <p:sp>
              <p:nvSpPr>
                <p:cNvPr id="195617" name="WordArt 3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307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5</a:t>
                  </a:r>
                </a:p>
              </p:txBody>
            </p:sp>
            <p:sp>
              <p:nvSpPr>
                <p:cNvPr id="195618" name="WordArt 3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3408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6</a:t>
                  </a:r>
                </a:p>
              </p:txBody>
            </p:sp>
            <p:sp>
              <p:nvSpPr>
                <p:cNvPr id="195619" name="WordArt 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3696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7</a:t>
                  </a:r>
                </a:p>
              </p:txBody>
            </p:sp>
            <p:sp>
              <p:nvSpPr>
                <p:cNvPr id="195620" name="WordArt 3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22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1</a:t>
                  </a:r>
                </a:p>
              </p:txBody>
            </p:sp>
            <p:sp>
              <p:nvSpPr>
                <p:cNvPr id="195621" name="WordArt 3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8" y="1398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0</a:t>
                  </a:r>
                </a:p>
              </p:txBody>
            </p:sp>
            <p:sp>
              <p:nvSpPr>
                <p:cNvPr id="195622" name="WordArt 3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04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2</a:t>
                  </a:r>
                </a:p>
              </p:txBody>
            </p:sp>
            <p:sp>
              <p:nvSpPr>
                <p:cNvPr id="195623" name="WordArt 3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98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3</a:t>
                  </a:r>
                </a:p>
              </p:txBody>
            </p:sp>
            <p:sp>
              <p:nvSpPr>
                <p:cNvPr id="195624" name="WordArt 4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86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4</a:t>
                  </a:r>
                </a:p>
              </p:txBody>
            </p:sp>
            <p:sp>
              <p:nvSpPr>
                <p:cNvPr id="195625" name="WordArt 4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22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5</a:t>
                  </a:r>
                </a:p>
              </p:txBody>
            </p:sp>
            <p:sp>
              <p:nvSpPr>
                <p:cNvPr id="195626" name="WordArt 4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310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6</a:t>
                  </a:r>
                </a:p>
              </p:txBody>
            </p:sp>
            <p:sp>
              <p:nvSpPr>
                <p:cNvPr id="195627" name="WordArt 4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98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7</a:t>
                  </a:r>
                </a:p>
              </p:txBody>
            </p:sp>
            <p:grpSp>
              <p:nvGrpSpPr>
                <p:cNvPr id="6" name="Group 44"/>
                <p:cNvGrpSpPr>
                  <a:grpSpLocks/>
                </p:cNvGrpSpPr>
                <p:nvPr/>
              </p:nvGrpSpPr>
              <p:grpSpPr bwMode="auto">
                <a:xfrm>
                  <a:off x="402" y="1116"/>
                  <a:ext cx="2142" cy="228"/>
                  <a:chOff x="498" y="1296"/>
                  <a:chExt cx="2142" cy="228"/>
                </a:xfrm>
              </p:grpSpPr>
              <p:sp>
                <p:nvSpPr>
                  <p:cNvPr id="195629" name="WordArt 4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620" y="1296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G</a:t>
                    </a:r>
                  </a:p>
                </p:txBody>
              </p:sp>
              <p:sp>
                <p:nvSpPr>
                  <p:cNvPr id="195630" name="WordArt 4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38" y="1296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31" name="WordArt 4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26" y="1296"/>
                    <a:ext cx="132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32" name="WordArt 4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332" y="1296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C</a:t>
                    </a:r>
                  </a:p>
                </p:txBody>
              </p:sp>
              <p:sp>
                <p:nvSpPr>
                  <p:cNvPr id="195633" name="WordArt 4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226" y="1296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34" name="WordArt 5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938" y="1296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35" name="WordArt 5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514" y="1296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C</a:t>
                    </a:r>
                  </a:p>
                </p:txBody>
              </p:sp>
              <p:sp>
                <p:nvSpPr>
                  <p:cNvPr id="195636" name="WordArt 5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98" y="1344"/>
                    <a:ext cx="96" cy="69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w</a:t>
                    </a:r>
                  </a:p>
                </p:txBody>
              </p:sp>
            </p:grpSp>
            <p:grpSp>
              <p:nvGrpSpPr>
                <p:cNvPr id="7" name="Group 53"/>
                <p:cNvGrpSpPr>
                  <a:grpSpLocks/>
                </p:cNvGrpSpPr>
                <p:nvPr/>
              </p:nvGrpSpPr>
              <p:grpSpPr bwMode="auto">
                <a:xfrm>
                  <a:off x="144" y="1440"/>
                  <a:ext cx="144" cy="2304"/>
                  <a:chOff x="240" y="1680"/>
                  <a:chExt cx="132" cy="2160"/>
                </a:xfrm>
              </p:grpSpPr>
              <p:sp>
                <p:nvSpPr>
                  <p:cNvPr id="195638" name="WordArt 5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1884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39" name="WordArt 5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2172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0" name="WordArt 5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3024"/>
                    <a:ext cx="132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1" name="WordArt 5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2448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G</a:t>
                    </a:r>
                  </a:p>
                </p:txBody>
              </p:sp>
              <p:sp>
                <p:nvSpPr>
                  <p:cNvPr id="195642" name="WordArt 5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2748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3" name="WordArt 5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3324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44" name="WordArt 6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3612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5" name="WordArt 6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1680"/>
                    <a:ext cx="96" cy="69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v</a:t>
                    </a:r>
                  </a:p>
                </p:txBody>
              </p:sp>
            </p:grpSp>
          </p:grpSp>
        </p:grpSp>
        <p:sp>
          <p:nvSpPr>
            <p:cNvPr id="195646" name="Line 62"/>
            <p:cNvSpPr>
              <a:spLocks noChangeShapeType="1"/>
            </p:cNvSpPr>
            <p:nvPr/>
          </p:nvSpPr>
          <p:spPr bwMode="auto">
            <a:xfrm>
              <a:off x="57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7" name="Line 63"/>
            <p:cNvSpPr>
              <a:spLocks noChangeShapeType="1"/>
            </p:cNvSpPr>
            <p:nvPr/>
          </p:nvSpPr>
          <p:spPr bwMode="auto">
            <a:xfrm>
              <a:off x="912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8" name="Line 64"/>
            <p:cNvSpPr>
              <a:spLocks noChangeShapeType="1"/>
            </p:cNvSpPr>
            <p:nvPr/>
          </p:nvSpPr>
          <p:spPr bwMode="auto">
            <a:xfrm>
              <a:off x="1200" y="2256"/>
              <a:ext cx="24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9" name="Line 65"/>
            <p:cNvSpPr>
              <a:spLocks noChangeShapeType="1"/>
            </p:cNvSpPr>
            <p:nvPr/>
          </p:nvSpPr>
          <p:spPr bwMode="auto">
            <a:xfrm>
              <a:off x="1488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>
              <a:off x="1728" y="2544"/>
              <a:ext cx="24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>
              <a:off x="2064" y="3168"/>
              <a:ext cx="24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3" name="Line 69"/>
            <p:cNvSpPr>
              <a:spLocks noChangeShapeType="1"/>
            </p:cNvSpPr>
            <p:nvPr/>
          </p:nvSpPr>
          <p:spPr bwMode="auto">
            <a:xfrm>
              <a:off x="2304" y="3456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2352" y="3696"/>
              <a:ext cx="28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655" name="Text Box 71"/>
          <p:cNvSpPr txBox="1">
            <a:spLocks noChangeArrowheads="1"/>
          </p:cNvSpPr>
          <p:nvPr/>
        </p:nvSpPr>
        <p:spPr bwMode="auto">
          <a:xfrm>
            <a:off x="4648200" y="4267200"/>
            <a:ext cx="429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i="0">
                <a:solidFill>
                  <a:srgbClr val="FF0000"/>
                </a:solidFill>
              </a:rPr>
              <a:t>- Corresponding path -</a:t>
            </a: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800" dirty="0"/>
              <a:t>Alignment: Dynamic Programming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6752" y="533748"/>
            <a:ext cx="8077200" cy="2606675"/>
            <a:chOff x="-54" y="2800"/>
            <a:chExt cx="2880" cy="949"/>
          </a:xfrm>
        </p:grpSpPr>
        <p:sp>
          <p:nvSpPr>
            <p:cNvPr id="200708" name="Text Box 4"/>
            <p:cNvSpPr txBox="1">
              <a:spLocks noChangeArrowheads="1"/>
            </p:cNvSpPr>
            <p:nvPr/>
          </p:nvSpPr>
          <p:spPr bwMode="auto">
            <a:xfrm>
              <a:off x="-54" y="2800"/>
              <a:ext cx="2880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3000" i="0" dirty="0"/>
            </a:p>
            <a:p>
              <a:pPr eaLnBrk="0" hangingPunct="0">
                <a:spcBef>
                  <a:spcPct val="50000"/>
                </a:spcBef>
              </a:pPr>
              <a:r>
                <a:rPr lang="en-US" sz="3000" dirty="0" err="1"/>
                <a:t>s</a:t>
              </a:r>
              <a:r>
                <a:rPr lang="en-US" sz="3000" baseline="-25000" dirty="0" err="1"/>
                <a:t>i,j</a:t>
              </a:r>
              <a:r>
                <a:rPr lang="en-US" sz="3000" baseline="-25000" dirty="0"/>
                <a:t> </a:t>
              </a:r>
              <a:r>
                <a:rPr lang="en-US" sz="3000" dirty="0"/>
                <a:t>=           s</a:t>
              </a:r>
              <a:r>
                <a:rPr lang="en-US" sz="3000" baseline="-25000" dirty="0"/>
                <a:t>i-1, j-1</a:t>
              </a:r>
              <a:r>
                <a:rPr lang="en-US" sz="3000" dirty="0"/>
                <a:t>+1 </a:t>
              </a:r>
              <a:r>
                <a:rPr lang="en-US" sz="3000" i="0" dirty="0"/>
                <a:t>if</a:t>
              </a:r>
              <a:r>
                <a:rPr lang="en-US" sz="3000" dirty="0"/>
                <a:t> v</a:t>
              </a:r>
              <a:r>
                <a:rPr lang="en-US" sz="3000" baseline="-25000" dirty="0"/>
                <a:t>i</a:t>
              </a:r>
              <a:r>
                <a:rPr lang="en-US" sz="3000" dirty="0"/>
                <a:t> = </a:t>
              </a:r>
              <a:r>
                <a:rPr lang="en-US" sz="3000" dirty="0" err="1"/>
                <a:t>w</a:t>
              </a:r>
              <a:r>
                <a:rPr lang="en-US" sz="3000" baseline="-25000" dirty="0" err="1"/>
                <a:t>j</a:t>
              </a:r>
              <a:endParaRPr lang="en-US" sz="3000" baseline="-25000" dirty="0"/>
            </a:p>
            <a:p>
              <a:pPr eaLnBrk="0" hangingPunct="0">
                <a:spcBef>
                  <a:spcPct val="50000"/>
                </a:spcBef>
              </a:pPr>
              <a:r>
                <a:rPr lang="en-US" sz="3000" i="0" baseline="-25000" dirty="0"/>
                <a:t>        max            </a:t>
              </a:r>
              <a:r>
                <a:rPr lang="en-US" sz="3000" dirty="0"/>
                <a:t>s</a:t>
              </a:r>
              <a:r>
                <a:rPr lang="en-US" sz="3000" baseline="-25000" dirty="0"/>
                <a:t>i-1, j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3000" i="0" dirty="0"/>
                <a:t>                  </a:t>
              </a:r>
              <a:r>
                <a:rPr lang="en-US" sz="3000" dirty="0" err="1"/>
                <a:t>s</a:t>
              </a:r>
              <a:r>
                <a:rPr lang="en-US" sz="3000" baseline="-25000" dirty="0" err="1"/>
                <a:t>i</a:t>
              </a:r>
              <a:r>
                <a:rPr lang="en-US" sz="3000" baseline="-25000" dirty="0"/>
                <a:t>, j-1</a:t>
              </a:r>
            </a:p>
          </p:txBody>
        </p:sp>
        <p:sp>
          <p:nvSpPr>
            <p:cNvPr id="2007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5" y="3105"/>
              <a:ext cx="4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Narrow"/>
                </a:rPr>
                <a:t>{</a:t>
              </a:r>
            </a:p>
          </p:txBody>
        </p:sp>
      </p:grp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5486400" y="1524000"/>
            <a:ext cx="30480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3352800" y="3048000"/>
            <a:ext cx="457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3505200" y="2057400"/>
            <a:ext cx="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3505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Arrows              show where the score originated from.  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from the top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from the left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 flipV="1">
            <a:off x="2286000" y="3505200"/>
            <a:ext cx="534988" cy="485775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19400" y="3429000"/>
            <a:ext cx="0" cy="57785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209800" y="3962400"/>
            <a:ext cx="611188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>
            <a:off x="4876800" y="2743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38800" y="525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762000" y="5943600"/>
            <a:ext cx="534988" cy="485775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685800" y="5638800"/>
            <a:ext cx="611188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1066800" y="4648200"/>
            <a:ext cx="1588" cy="50165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Backtracking Example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572000" y="1600200"/>
            <a:ext cx="45720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i="0"/>
              <a:t>Find a match in row and column 2.</a:t>
            </a:r>
          </a:p>
          <a:p>
            <a:endParaRPr lang="en-US" sz="2200" i="0"/>
          </a:p>
          <a:p>
            <a:r>
              <a:rPr lang="en-US" sz="2200"/>
              <a:t>i=2, j=2,5</a:t>
            </a:r>
            <a:r>
              <a:rPr lang="en-US" sz="2200" i="0"/>
              <a:t> is a match (T).              	     </a:t>
            </a:r>
          </a:p>
          <a:p>
            <a:r>
              <a:rPr lang="en-US" sz="2200"/>
              <a:t>j=2, i=4,5,7</a:t>
            </a:r>
            <a:r>
              <a:rPr lang="en-US" sz="2200" i="0"/>
              <a:t> is a match (T).</a:t>
            </a:r>
          </a:p>
          <a:p>
            <a:endParaRPr lang="en-US" sz="2200" i="0"/>
          </a:p>
          <a:p>
            <a:r>
              <a:rPr lang="en-US" sz="2200" i="0"/>
              <a:t>Since </a:t>
            </a:r>
            <a:r>
              <a:rPr lang="en-US" sz="2200"/>
              <a:t>v</a:t>
            </a:r>
            <a:r>
              <a:rPr lang="en-US" sz="2200" baseline="-25000"/>
              <a:t>i</a:t>
            </a:r>
            <a:r>
              <a:rPr lang="en-US" sz="2200"/>
              <a:t> = w</a:t>
            </a:r>
            <a:r>
              <a:rPr lang="en-US" sz="2200" baseline="-25000"/>
              <a:t>j</a:t>
            </a:r>
            <a:r>
              <a:rPr lang="en-US" sz="2200" i="0" baseline="-25000"/>
              <a:t>,</a:t>
            </a:r>
            <a:r>
              <a:rPr lang="en-US" sz="2200" i="0"/>
              <a:t> </a:t>
            </a:r>
            <a:r>
              <a:rPr lang="en-US" sz="2200"/>
              <a:t>s</a:t>
            </a:r>
            <a:r>
              <a:rPr lang="en-US" sz="2200" baseline="-25000"/>
              <a:t>i,j</a:t>
            </a:r>
            <a:r>
              <a:rPr lang="en-US" sz="2200"/>
              <a:t> = s</a:t>
            </a:r>
            <a:r>
              <a:rPr lang="en-US" sz="2200" baseline="-25000"/>
              <a:t>i-1,j-1</a:t>
            </a:r>
            <a:r>
              <a:rPr lang="en-US" sz="2200"/>
              <a:t> +1</a:t>
            </a:r>
          </a:p>
          <a:p>
            <a:endParaRPr lang="en-US" sz="2200"/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2,2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1,1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 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2,5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1,4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4,2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3,1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5,2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4,1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7,2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6,1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762000" y="600075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990600" y="2571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676400"/>
            <a:ext cx="4114800" cy="4324350"/>
            <a:chOff x="144" y="1116"/>
            <a:chExt cx="2592" cy="27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2" y="1536"/>
              <a:ext cx="2304" cy="2304"/>
              <a:chOff x="432" y="1536"/>
              <a:chExt cx="2304" cy="2304"/>
            </a:xfrm>
          </p:grpSpPr>
          <p:sp>
            <p:nvSpPr>
              <p:cNvPr id="204808" name="Line 8"/>
              <p:cNvSpPr>
                <a:spLocks noChangeShapeType="1"/>
              </p:cNvSpPr>
              <p:nvPr/>
            </p:nvSpPr>
            <p:spPr bwMode="auto">
              <a:xfrm flipH="1">
                <a:off x="432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9" name="Line 9"/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0" name="Line 10"/>
              <p:cNvSpPr>
                <a:spLocks noChangeShapeType="1"/>
              </p:cNvSpPr>
              <p:nvPr/>
            </p:nvSpPr>
            <p:spPr bwMode="auto">
              <a:xfrm flipH="1">
                <a:off x="1008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1" name="Line 11"/>
              <p:cNvSpPr>
                <a:spLocks noChangeShapeType="1"/>
              </p:cNvSpPr>
              <p:nvPr/>
            </p:nvSpPr>
            <p:spPr bwMode="auto">
              <a:xfrm flipH="1">
                <a:off x="1296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2" name="Line 12"/>
              <p:cNvSpPr>
                <a:spLocks noChangeShapeType="1"/>
              </p:cNvSpPr>
              <p:nvPr/>
            </p:nvSpPr>
            <p:spPr bwMode="auto">
              <a:xfrm flipH="1">
                <a:off x="1584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3" name="Line 13"/>
              <p:cNvSpPr>
                <a:spLocks noChangeShapeType="1"/>
              </p:cNvSpPr>
              <p:nvPr/>
            </p:nvSpPr>
            <p:spPr bwMode="auto">
              <a:xfrm flipH="1">
                <a:off x="1872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4" name="Line 14"/>
              <p:cNvSpPr>
                <a:spLocks noChangeShapeType="1"/>
              </p:cNvSpPr>
              <p:nvPr/>
            </p:nvSpPr>
            <p:spPr bwMode="auto">
              <a:xfrm flipH="1">
                <a:off x="2160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5" name="Line 15"/>
              <p:cNvSpPr>
                <a:spLocks noChangeShapeType="1"/>
              </p:cNvSpPr>
              <p:nvPr/>
            </p:nvSpPr>
            <p:spPr bwMode="auto">
              <a:xfrm flipH="1">
                <a:off x="2448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6" name="Line 16"/>
              <p:cNvSpPr>
                <a:spLocks noChangeShapeType="1"/>
              </p:cNvSpPr>
              <p:nvPr/>
            </p:nvSpPr>
            <p:spPr bwMode="auto">
              <a:xfrm>
                <a:off x="432" y="182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7" name="Line 17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8" name="Line 18"/>
              <p:cNvSpPr>
                <a:spLocks noChangeShapeType="1"/>
              </p:cNvSpPr>
              <p:nvPr/>
            </p:nvSpPr>
            <p:spPr bwMode="auto">
              <a:xfrm>
                <a:off x="432" y="21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9" name="Line 19"/>
              <p:cNvSpPr>
                <a:spLocks noChangeShapeType="1"/>
              </p:cNvSpPr>
              <p:nvPr/>
            </p:nvSpPr>
            <p:spPr bwMode="auto">
              <a:xfrm>
                <a:off x="432" y="240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0" name="Line 20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1" name="Line 21"/>
              <p:cNvSpPr>
                <a:spLocks noChangeShapeType="1"/>
              </p:cNvSpPr>
              <p:nvPr/>
            </p:nvSpPr>
            <p:spPr bwMode="auto">
              <a:xfrm>
                <a:off x="432" y="297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2" name="Line 22"/>
              <p:cNvSpPr>
                <a:spLocks noChangeShapeType="1"/>
              </p:cNvSpPr>
              <p:nvPr/>
            </p:nvSpPr>
            <p:spPr bwMode="auto">
              <a:xfrm>
                <a:off x="432" y="326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3" name="Line 23"/>
              <p:cNvSpPr>
                <a:spLocks noChangeShapeType="1"/>
              </p:cNvSpPr>
              <p:nvPr/>
            </p:nvSpPr>
            <p:spPr bwMode="auto">
              <a:xfrm>
                <a:off x="432" y="35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4" name="Line 24"/>
              <p:cNvSpPr>
                <a:spLocks noChangeShapeType="1"/>
              </p:cNvSpPr>
              <p:nvPr/>
            </p:nvSpPr>
            <p:spPr bwMode="auto">
              <a:xfrm flipH="1">
                <a:off x="2736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44" y="1116"/>
              <a:ext cx="2496" cy="2670"/>
              <a:chOff x="144" y="1116"/>
              <a:chExt cx="2496" cy="2670"/>
            </a:xfrm>
          </p:grpSpPr>
          <p:sp>
            <p:nvSpPr>
              <p:cNvPr id="204826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196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1</a:t>
                </a:r>
              </a:p>
            </p:txBody>
          </p:sp>
          <p:sp>
            <p:nvSpPr>
              <p:cNvPr id="204827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2" y="163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0</a:t>
                </a:r>
              </a:p>
            </p:txBody>
          </p:sp>
          <p:sp>
            <p:nvSpPr>
              <p:cNvPr id="204828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2208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2</a:t>
                </a:r>
              </a:p>
            </p:txBody>
          </p:sp>
          <p:sp>
            <p:nvSpPr>
              <p:cNvPr id="204829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2496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3</a:t>
                </a:r>
              </a:p>
            </p:txBody>
          </p:sp>
          <p:sp>
            <p:nvSpPr>
              <p:cNvPr id="204830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2784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204831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307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5</a:t>
                </a:r>
              </a:p>
            </p:txBody>
          </p:sp>
          <p:sp>
            <p:nvSpPr>
              <p:cNvPr id="204832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3408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6</a:t>
                </a:r>
              </a:p>
            </p:txBody>
          </p:sp>
          <p:sp>
            <p:nvSpPr>
              <p:cNvPr id="204833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3696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7</a:t>
                </a:r>
              </a:p>
            </p:txBody>
          </p:sp>
          <p:sp>
            <p:nvSpPr>
              <p:cNvPr id="204834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822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1</a:t>
                </a:r>
              </a:p>
            </p:txBody>
          </p:sp>
          <p:sp>
            <p:nvSpPr>
              <p:cNvPr id="204835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8" y="1398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0</a:t>
                </a:r>
              </a:p>
            </p:txBody>
          </p:sp>
          <p:sp>
            <p:nvSpPr>
              <p:cNvPr id="204836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04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2</a:t>
                </a:r>
              </a:p>
            </p:txBody>
          </p:sp>
          <p:sp>
            <p:nvSpPr>
              <p:cNvPr id="204837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98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3</a:t>
                </a:r>
              </a:p>
            </p:txBody>
          </p:sp>
          <p:sp>
            <p:nvSpPr>
              <p:cNvPr id="204838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86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204839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22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5</a:t>
                </a:r>
              </a:p>
            </p:txBody>
          </p:sp>
          <p:sp>
            <p:nvSpPr>
              <p:cNvPr id="204840" name="WordArt 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10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6</a:t>
                </a:r>
              </a:p>
            </p:txBody>
          </p:sp>
          <p:sp>
            <p:nvSpPr>
              <p:cNvPr id="204841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98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7</a:t>
                </a:r>
              </a:p>
            </p:txBody>
          </p: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402" y="1116"/>
                <a:ext cx="2142" cy="228"/>
                <a:chOff x="498" y="1296"/>
                <a:chExt cx="2142" cy="228"/>
              </a:xfrm>
            </p:grpSpPr>
            <p:sp>
              <p:nvSpPr>
                <p:cNvPr id="204843" name="WordArt 4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20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G</a:t>
                  </a:r>
                </a:p>
              </p:txBody>
            </p:sp>
            <p:sp>
              <p:nvSpPr>
                <p:cNvPr id="204844" name="WordArt 4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38" y="1296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45" name="WordArt 4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26" y="1296"/>
                  <a:ext cx="132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46" name="WordArt 4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32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C</a:t>
                  </a:r>
                </a:p>
              </p:txBody>
            </p:sp>
            <p:sp>
              <p:nvSpPr>
                <p:cNvPr id="204847" name="WordArt 4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226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48" name="WordArt 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938" y="1296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49" name="WordArt 4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14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C</a:t>
                  </a:r>
                </a:p>
              </p:txBody>
            </p:sp>
            <p:sp>
              <p:nvSpPr>
                <p:cNvPr id="204850" name="WordArt 5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98" y="1344"/>
                  <a:ext cx="96" cy="6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rPr>
                    <a:t>w</a:t>
                  </a:r>
                </a:p>
              </p:txBody>
            </p:sp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144" y="1440"/>
                <a:ext cx="144" cy="2304"/>
                <a:chOff x="240" y="1680"/>
                <a:chExt cx="132" cy="2160"/>
              </a:xfrm>
            </p:grpSpPr>
            <p:sp>
              <p:nvSpPr>
                <p:cNvPr id="204852" name="WordArt 5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1884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53" name="WordArt 5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172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4" name="WordArt 5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3024"/>
                  <a:ext cx="132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5" name="WordArt 5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448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G</a:t>
                  </a:r>
                </a:p>
              </p:txBody>
            </p:sp>
            <p:sp>
              <p:nvSpPr>
                <p:cNvPr id="204856" name="WordArt 5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748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7" name="WordArt 5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3324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58" name="WordArt 5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3612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9" name="WordArt 5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1680"/>
                  <a:ext cx="96" cy="6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rPr>
                    <a:t>v</a:t>
                  </a:r>
                </a:p>
              </p:txBody>
            </p:sp>
          </p:grpSp>
        </p:grpSp>
      </p:grpSp>
      <p:sp>
        <p:nvSpPr>
          <p:cNvPr id="204860" name="WordArt 60"/>
          <p:cNvSpPr>
            <a:spLocks noChangeArrowheads="1" noChangeShapeType="1" noTextEdit="1"/>
          </p:cNvSpPr>
          <p:nvPr/>
        </p:nvSpPr>
        <p:spPr bwMode="auto">
          <a:xfrm>
            <a:off x="10668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1" name="WordArt 61"/>
          <p:cNvSpPr>
            <a:spLocks noChangeArrowheads="1" noChangeShapeType="1" noTextEdit="1"/>
          </p:cNvSpPr>
          <p:nvPr/>
        </p:nvSpPr>
        <p:spPr bwMode="auto">
          <a:xfrm>
            <a:off x="19812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2" name="WordArt 62"/>
          <p:cNvSpPr>
            <a:spLocks noChangeArrowheads="1" noChangeShapeType="1" noTextEdit="1"/>
          </p:cNvSpPr>
          <p:nvPr/>
        </p:nvSpPr>
        <p:spPr bwMode="auto">
          <a:xfrm>
            <a:off x="15240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3" name="WordArt 63"/>
          <p:cNvSpPr>
            <a:spLocks noChangeArrowheads="1" noChangeShapeType="1" noTextEdit="1"/>
          </p:cNvSpPr>
          <p:nvPr/>
        </p:nvSpPr>
        <p:spPr bwMode="auto">
          <a:xfrm>
            <a:off x="24384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4" name="WordArt 64"/>
          <p:cNvSpPr>
            <a:spLocks noChangeArrowheads="1" noChangeShapeType="1" noTextEdit="1"/>
          </p:cNvSpPr>
          <p:nvPr/>
        </p:nvSpPr>
        <p:spPr bwMode="auto">
          <a:xfrm>
            <a:off x="2895600" y="2571750"/>
            <a:ext cx="730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5" name="WordArt 65"/>
          <p:cNvSpPr>
            <a:spLocks noChangeArrowheads="1" noChangeShapeType="1" noTextEdit="1"/>
          </p:cNvSpPr>
          <p:nvPr/>
        </p:nvSpPr>
        <p:spPr bwMode="auto">
          <a:xfrm>
            <a:off x="3352800" y="2571750"/>
            <a:ext cx="730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6" name="WordArt 66"/>
          <p:cNvSpPr>
            <a:spLocks noChangeArrowheads="1" noChangeShapeType="1" noTextEdit="1"/>
          </p:cNvSpPr>
          <p:nvPr/>
        </p:nvSpPr>
        <p:spPr bwMode="auto">
          <a:xfrm>
            <a:off x="38100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7" name="WordArt 67"/>
          <p:cNvSpPr>
            <a:spLocks noChangeArrowheads="1" noChangeShapeType="1" noTextEdit="1"/>
          </p:cNvSpPr>
          <p:nvPr/>
        </p:nvSpPr>
        <p:spPr bwMode="auto">
          <a:xfrm>
            <a:off x="42672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066800" y="3028950"/>
            <a:ext cx="66675" cy="2886075"/>
            <a:chOff x="672" y="2256"/>
            <a:chExt cx="42" cy="1818"/>
          </a:xfrm>
        </p:grpSpPr>
        <p:sp>
          <p:nvSpPr>
            <p:cNvPr id="204869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672" y="2256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0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672" y="2550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672" y="2832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2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672" y="3120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3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672" y="3408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4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672" y="3696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672" y="3984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</p:grpSp>
      <p:sp>
        <p:nvSpPr>
          <p:cNvPr id="204876" name="WordArt 76"/>
          <p:cNvSpPr>
            <a:spLocks noChangeArrowheads="1" noChangeShapeType="1" noTextEdit="1"/>
          </p:cNvSpPr>
          <p:nvPr/>
        </p:nvSpPr>
        <p:spPr bwMode="auto">
          <a:xfrm>
            <a:off x="15240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77" name="WordArt 77"/>
          <p:cNvSpPr>
            <a:spLocks noChangeArrowheads="1" noChangeShapeType="1" noTextEdit="1"/>
          </p:cNvSpPr>
          <p:nvPr/>
        </p:nvSpPr>
        <p:spPr bwMode="auto">
          <a:xfrm>
            <a:off x="1524000" y="34861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78" name="WordArt 78"/>
          <p:cNvSpPr>
            <a:spLocks noChangeArrowheads="1" noChangeShapeType="1" noTextEdit="1"/>
          </p:cNvSpPr>
          <p:nvPr/>
        </p:nvSpPr>
        <p:spPr bwMode="auto">
          <a:xfrm>
            <a:off x="1524000" y="3943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79" name="WordArt 79"/>
          <p:cNvSpPr>
            <a:spLocks noChangeArrowheads="1" noChangeShapeType="1" noTextEdit="1"/>
          </p:cNvSpPr>
          <p:nvPr/>
        </p:nvSpPr>
        <p:spPr bwMode="auto">
          <a:xfrm>
            <a:off x="1524000" y="44005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0" name="WordArt 80"/>
          <p:cNvSpPr>
            <a:spLocks noChangeArrowheads="1" noChangeShapeType="1" noTextEdit="1"/>
          </p:cNvSpPr>
          <p:nvPr/>
        </p:nvSpPr>
        <p:spPr bwMode="auto">
          <a:xfrm>
            <a:off x="1524000" y="4857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1" name="WordArt 81"/>
          <p:cNvSpPr>
            <a:spLocks noChangeArrowheads="1" noChangeShapeType="1" noTextEdit="1"/>
          </p:cNvSpPr>
          <p:nvPr/>
        </p:nvSpPr>
        <p:spPr bwMode="auto">
          <a:xfrm>
            <a:off x="1524000" y="5314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2" name="WordArt 82"/>
          <p:cNvSpPr>
            <a:spLocks noChangeArrowheads="1" noChangeShapeType="1" noTextEdit="1"/>
          </p:cNvSpPr>
          <p:nvPr/>
        </p:nvSpPr>
        <p:spPr bwMode="auto">
          <a:xfrm>
            <a:off x="1524000" y="5695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3" name="WordArt 83"/>
          <p:cNvSpPr>
            <a:spLocks noChangeArrowheads="1" noChangeShapeType="1" noTextEdit="1"/>
          </p:cNvSpPr>
          <p:nvPr/>
        </p:nvSpPr>
        <p:spPr bwMode="auto">
          <a:xfrm>
            <a:off x="19050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4" name="WordArt 84"/>
          <p:cNvSpPr>
            <a:spLocks noChangeArrowheads="1" noChangeShapeType="1" noTextEdit="1"/>
          </p:cNvSpPr>
          <p:nvPr/>
        </p:nvSpPr>
        <p:spPr bwMode="auto">
          <a:xfrm>
            <a:off x="24384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5" name="WordArt 85"/>
          <p:cNvSpPr>
            <a:spLocks noChangeArrowheads="1" noChangeShapeType="1" noTextEdit="1"/>
          </p:cNvSpPr>
          <p:nvPr/>
        </p:nvSpPr>
        <p:spPr bwMode="auto">
          <a:xfrm>
            <a:off x="28956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6" name="WordArt 86"/>
          <p:cNvSpPr>
            <a:spLocks noChangeArrowheads="1" noChangeShapeType="1" noTextEdit="1"/>
          </p:cNvSpPr>
          <p:nvPr/>
        </p:nvSpPr>
        <p:spPr bwMode="auto">
          <a:xfrm>
            <a:off x="3354388" y="3028950"/>
            <a:ext cx="74612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7" name="WordArt 87"/>
          <p:cNvSpPr>
            <a:spLocks noChangeArrowheads="1" noChangeShapeType="1" noTextEdit="1"/>
          </p:cNvSpPr>
          <p:nvPr/>
        </p:nvSpPr>
        <p:spPr bwMode="auto">
          <a:xfrm>
            <a:off x="38100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8" name="WordArt 88"/>
          <p:cNvSpPr>
            <a:spLocks noChangeArrowheads="1" noChangeShapeType="1" noTextEdit="1"/>
          </p:cNvSpPr>
          <p:nvPr/>
        </p:nvSpPr>
        <p:spPr bwMode="auto">
          <a:xfrm>
            <a:off x="42672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9" name="Line 89"/>
          <p:cNvSpPr>
            <a:spLocks noChangeShapeType="1"/>
          </p:cNvSpPr>
          <p:nvPr/>
        </p:nvSpPr>
        <p:spPr bwMode="auto">
          <a:xfrm flipH="1" flipV="1">
            <a:off x="1295400" y="2876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0" name="Line 90"/>
          <p:cNvSpPr>
            <a:spLocks noChangeShapeType="1"/>
          </p:cNvSpPr>
          <p:nvPr/>
        </p:nvSpPr>
        <p:spPr bwMode="auto">
          <a:xfrm flipH="1" flipV="1">
            <a:off x="3505200" y="28003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1" name="Line 91"/>
          <p:cNvSpPr>
            <a:spLocks noChangeShapeType="1"/>
          </p:cNvSpPr>
          <p:nvPr/>
        </p:nvSpPr>
        <p:spPr bwMode="auto">
          <a:xfrm flipH="1" flipV="1">
            <a:off x="1219200" y="50863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2" name="Line 92"/>
          <p:cNvSpPr>
            <a:spLocks noChangeShapeType="1"/>
          </p:cNvSpPr>
          <p:nvPr/>
        </p:nvSpPr>
        <p:spPr bwMode="auto">
          <a:xfrm flipH="1" flipV="1">
            <a:off x="1447800" y="33337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3" name="Line 93"/>
          <p:cNvSpPr>
            <a:spLocks noChangeShapeType="1"/>
          </p:cNvSpPr>
          <p:nvPr/>
        </p:nvSpPr>
        <p:spPr bwMode="auto">
          <a:xfrm flipH="1" flipV="1">
            <a:off x="1447800" y="37909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4" name="Line 94"/>
          <p:cNvSpPr>
            <a:spLocks noChangeShapeType="1"/>
          </p:cNvSpPr>
          <p:nvPr/>
        </p:nvSpPr>
        <p:spPr bwMode="auto">
          <a:xfrm flipH="1" flipV="1">
            <a:off x="1447800" y="42481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5" name="Line 95"/>
          <p:cNvSpPr>
            <a:spLocks noChangeShapeType="1"/>
          </p:cNvSpPr>
          <p:nvPr/>
        </p:nvSpPr>
        <p:spPr bwMode="auto">
          <a:xfrm flipH="1" flipV="1">
            <a:off x="1371600" y="47053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6" name="Line 96"/>
          <p:cNvSpPr>
            <a:spLocks noChangeShapeType="1"/>
          </p:cNvSpPr>
          <p:nvPr/>
        </p:nvSpPr>
        <p:spPr bwMode="auto">
          <a:xfrm flipH="1" flipV="1">
            <a:off x="17526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7" name="Line 97"/>
          <p:cNvSpPr>
            <a:spLocks noChangeShapeType="1"/>
          </p:cNvSpPr>
          <p:nvPr/>
        </p:nvSpPr>
        <p:spPr bwMode="auto">
          <a:xfrm flipH="1" flipV="1">
            <a:off x="1371600" y="56197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8" name="Line 98"/>
          <p:cNvSpPr>
            <a:spLocks noChangeShapeType="1"/>
          </p:cNvSpPr>
          <p:nvPr/>
        </p:nvSpPr>
        <p:spPr bwMode="auto">
          <a:xfrm flipH="1" flipV="1">
            <a:off x="21336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9" name="Line 99"/>
          <p:cNvSpPr>
            <a:spLocks noChangeShapeType="1"/>
          </p:cNvSpPr>
          <p:nvPr/>
        </p:nvSpPr>
        <p:spPr bwMode="auto">
          <a:xfrm flipH="1" flipV="1">
            <a:off x="25908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0" name="Line 100"/>
          <p:cNvSpPr>
            <a:spLocks noChangeShapeType="1"/>
          </p:cNvSpPr>
          <p:nvPr/>
        </p:nvSpPr>
        <p:spPr bwMode="auto">
          <a:xfrm flipH="1" flipV="1">
            <a:off x="30480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1" name="Line 101"/>
          <p:cNvSpPr>
            <a:spLocks noChangeShapeType="1"/>
          </p:cNvSpPr>
          <p:nvPr/>
        </p:nvSpPr>
        <p:spPr bwMode="auto">
          <a:xfrm flipH="1" flipV="1">
            <a:off x="40386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2" name="Line 102"/>
          <p:cNvSpPr>
            <a:spLocks noChangeShapeType="1"/>
          </p:cNvSpPr>
          <p:nvPr/>
        </p:nvSpPr>
        <p:spPr bwMode="auto">
          <a:xfrm flipH="1" flipV="1">
            <a:off x="1676400" y="3257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3" name="Line 103"/>
          <p:cNvSpPr>
            <a:spLocks noChangeShapeType="1"/>
          </p:cNvSpPr>
          <p:nvPr/>
        </p:nvSpPr>
        <p:spPr bwMode="auto">
          <a:xfrm flipH="1" flipV="1">
            <a:off x="3048000" y="3257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4" name="Line 104"/>
          <p:cNvSpPr>
            <a:spLocks noChangeShapeType="1"/>
          </p:cNvSpPr>
          <p:nvPr/>
        </p:nvSpPr>
        <p:spPr bwMode="auto">
          <a:xfrm flipH="1" flipV="1">
            <a:off x="1676400" y="41719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5" name="Line 105"/>
          <p:cNvSpPr>
            <a:spLocks noChangeShapeType="1"/>
          </p:cNvSpPr>
          <p:nvPr/>
        </p:nvSpPr>
        <p:spPr bwMode="auto">
          <a:xfrm flipH="1" flipV="1">
            <a:off x="1676400" y="46291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6" name="Line 106"/>
          <p:cNvSpPr>
            <a:spLocks noChangeShapeType="1"/>
          </p:cNvSpPr>
          <p:nvPr/>
        </p:nvSpPr>
        <p:spPr bwMode="auto">
          <a:xfrm flipH="1" flipV="1">
            <a:off x="1676400" y="5543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7" name="WordArt 107"/>
          <p:cNvSpPr>
            <a:spLocks noChangeArrowheads="1" noChangeShapeType="1" noTextEdit="1"/>
          </p:cNvSpPr>
          <p:nvPr/>
        </p:nvSpPr>
        <p:spPr bwMode="auto">
          <a:xfrm>
            <a:off x="1981200" y="4857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08" name="WordArt 108"/>
          <p:cNvSpPr>
            <a:spLocks noChangeArrowheads="1" noChangeShapeType="1" noTextEdit="1"/>
          </p:cNvSpPr>
          <p:nvPr/>
        </p:nvSpPr>
        <p:spPr bwMode="auto">
          <a:xfrm>
            <a:off x="19812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09" name="WordArt 109"/>
          <p:cNvSpPr>
            <a:spLocks noChangeArrowheads="1" noChangeShapeType="1" noTextEdit="1"/>
          </p:cNvSpPr>
          <p:nvPr/>
        </p:nvSpPr>
        <p:spPr bwMode="auto">
          <a:xfrm>
            <a:off x="33528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0" name="WordArt 110"/>
          <p:cNvSpPr>
            <a:spLocks noChangeArrowheads="1" noChangeShapeType="1" noTextEdit="1"/>
          </p:cNvSpPr>
          <p:nvPr/>
        </p:nvSpPr>
        <p:spPr bwMode="auto">
          <a:xfrm>
            <a:off x="1981200" y="44005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1" name="WordArt 111"/>
          <p:cNvSpPr>
            <a:spLocks noChangeArrowheads="1" noChangeShapeType="1" noTextEdit="1"/>
          </p:cNvSpPr>
          <p:nvPr/>
        </p:nvSpPr>
        <p:spPr bwMode="auto">
          <a:xfrm>
            <a:off x="1981200" y="57721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2" name="Line 112"/>
          <p:cNvSpPr>
            <a:spLocks noChangeShapeType="1"/>
          </p:cNvSpPr>
          <p:nvPr/>
        </p:nvSpPr>
        <p:spPr bwMode="auto">
          <a:xfrm flipH="1" flipV="1">
            <a:off x="21336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3" name="Line 113"/>
          <p:cNvSpPr>
            <a:spLocks noChangeShapeType="1"/>
          </p:cNvSpPr>
          <p:nvPr/>
        </p:nvSpPr>
        <p:spPr bwMode="auto">
          <a:xfrm flipH="1" flipV="1">
            <a:off x="25908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4" name="Line 114"/>
          <p:cNvSpPr>
            <a:spLocks noChangeShapeType="1"/>
          </p:cNvSpPr>
          <p:nvPr/>
        </p:nvSpPr>
        <p:spPr bwMode="auto">
          <a:xfrm flipH="1" flipV="1">
            <a:off x="35052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5" name="Line 115"/>
          <p:cNvSpPr>
            <a:spLocks noChangeShapeType="1"/>
          </p:cNvSpPr>
          <p:nvPr/>
        </p:nvSpPr>
        <p:spPr bwMode="auto">
          <a:xfrm flipH="1" flipV="1">
            <a:off x="39624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6" name="WordArt 116"/>
          <p:cNvSpPr>
            <a:spLocks noChangeArrowheads="1" noChangeShapeType="1" noTextEdit="1"/>
          </p:cNvSpPr>
          <p:nvPr/>
        </p:nvSpPr>
        <p:spPr bwMode="auto">
          <a:xfrm>
            <a:off x="24384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7" name="WordArt 117"/>
          <p:cNvSpPr>
            <a:spLocks noChangeArrowheads="1" noChangeShapeType="1" noTextEdit="1"/>
          </p:cNvSpPr>
          <p:nvPr/>
        </p:nvSpPr>
        <p:spPr bwMode="auto">
          <a:xfrm>
            <a:off x="29718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8" name="WordArt 118"/>
          <p:cNvSpPr>
            <a:spLocks noChangeArrowheads="1" noChangeShapeType="1" noTextEdit="1"/>
          </p:cNvSpPr>
          <p:nvPr/>
        </p:nvSpPr>
        <p:spPr bwMode="auto">
          <a:xfrm>
            <a:off x="38862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9" name="WordArt 119"/>
          <p:cNvSpPr>
            <a:spLocks noChangeArrowheads="1" noChangeShapeType="1" noTextEdit="1"/>
          </p:cNvSpPr>
          <p:nvPr/>
        </p:nvSpPr>
        <p:spPr bwMode="auto">
          <a:xfrm>
            <a:off x="43434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20" name="Line 120"/>
          <p:cNvSpPr>
            <a:spLocks noChangeShapeType="1"/>
          </p:cNvSpPr>
          <p:nvPr/>
        </p:nvSpPr>
        <p:spPr bwMode="auto">
          <a:xfrm flipH="1" flipV="1">
            <a:off x="1905000" y="37909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1" name="Line 121"/>
          <p:cNvSpPr>
            <a:spLocks noChangeShapeType="1"/>
          </p:cNvSpPr>
          <p:nvPr/>
        </p:nvSpPr>
        <p:spPr bwMode="auto">
          <a:xfrm flipH="1" flipV="1">
            <a:off x="1905000" y="51625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2" name="WordArt 122"/>
          <p:cNvSpPr>
            <a:spLocks noChangeArrowheads="1" noChangeShapeType="1" noTextEdit="1"/>
          </p:cNvSpPr>
          <p:nvPr/>
        </p:nvSpPr>
        <p:spPr bwMode="auto">
          <a:xfrm>
            <a:off x="1981200" y="40195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23" name="WordArt 123"/>
          <p:cNvSpPr>
            <a:spLocks noChangeArrowheads="1" noChangeShapeType="1" noTextEdit="1"/>
          </p:cNvSpPr>
          <p:nvPr/>
        </p:nvSpPr>
        <p:spPr bwMode="auto">
          <a:xfrm>
            <a:off x="1981200" y="5314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LCS Algorithm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497388"/>
          </a:xfrm>
          <a:noFill/>
          <a:ln/>
        </p:spPr>
        <p:txBody>
          <a:bodyPr>
            <a:normAutofit lnSpcReduction="10000"/>
          </a:bodyPr>
          <a:lstStyle/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b="1" u="sng">
                <a:latin typeface="Lucida Console" pitchFamily="49" charset="0"/>
              </a:rPr>
              <a:t>LCS(v,w)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</a:rPr>
              <a:t>  </a:t>
            </a:r>
            <a:r>
              <a:rPr lang="en-US" sz="2000" b="1">
                <a:latin typeface="Lucida Console" pitchFamily="49" charset="0"/>
              </a:rPr>
              <a:t>for</a:t>
            </a:r>
            <a:r>
              <a:rPr lang="en-US" sz="2000">
                <a:latin typeface="Lucida Console" pitchFamily="49" charset="0"/>
              </a:rPr>
              <a:t> </a:t>
            </a:r>
            <a:r>
              <a:rPr lang="en-US" sz="2000" i="1">
                <a:latin typeface="Lucida Console" pitchFamily="49" charset="0"/>
              </a:rPr>
              <a:t>i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 1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to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n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i,0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 0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for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j  1 to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m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0,j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 0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for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>
                <a:latin typeface="Lucida Console" pitchFamily="49" charset="0"/>
              </a:rPr>
              <a:t>i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 1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to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n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for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j  1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to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m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             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i-1,j</a:t>
            </a:r>
            <a:endParaRPr lang="en-US" sz="2000" i="1">
              <a:latin typeface="Lucida Console" pitchFamily="49" charset="0"/>
              <a:sym typeface="Wingdings" pitchFamily="2" charset="2"/>
            </a:endParaRP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	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 max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i,j-1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             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i-1,j-1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 + 1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, if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v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 = w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j</a:t>
            </a:r>
            <a:endParaRPr lang="en-US" sz="2000" i="1">
              <a:latin typeface="Lucida Console" pitchFamily="49" charset="0"/>
              <a:sym typeface="Wingdings" pitchFamily="2" charset="2"/>
            </a:endParaRP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              “   “ 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if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= 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i-1,j</a:t>
            </a:r>
          </a:p>
          <a:p>
            <a:pPr marL="419100" indent="-419100">
              <a:lnSpc>
                <a:spcPct val="90000"/>
              </a:lnSpc>
            </a:pPr>
            <a:r>
              <a:rPr lang="en-US" sz="2000" baseline="-25000">
                <a:latin typeface="Lucida Console" pitchFamily="49" charset="0"/>
                <a:sym typeface="Wingdings" pitchFamily="2" charset="2"/>
              </a:rPr>
              <a:t>       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b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      “   “ 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if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= 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i,j-1</a:t>
            </a:r>
          </a:p>
          <a:p>
            <a:pPr marL="419100" indent="-419100">
              <a:lnSpc>
                <a:spcPct val="90000"/>
              </a:lnSpc>
            </a:pPr>
            <a:r>
              <a:rPr lang="en-US" sz="2000" baseline="-25000">
                <a:latin typeface="Lucida Console" pitchFamily="49" charset="0"/>
                <a:sym typeface="Wingdings" pitchFamily="2" charset="2"/>
              </a:rPr>
              <a:t>                           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“   “ 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if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i,j 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= 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i-1,j-1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 + 1</a:t>
            </a:r>
          </a:p>
          <a:p>
            <a:pPr marL="419100" indent="-419100">
              <a:lnSpc>
                <a:spcPct val="90000"/>
              </a:lnSpc>
            </a:pPr>
            <a:r>
              <a:rPr lang="en-US" sz="2000">
                <a:latin typeface="Lucida Console" pitchFamily="49" charset="0"/>
                <a:sym typeface="Wingdings" pitchFamily="2" charset="2"/>
              </a:rPr>
              <a:t>   </a:t>
            </a:r>
            <a:r>
              <a:rPr lang="en-US" sz="2000" b="1">
                <a:latin typeface="Lucida Console" pitchFamily="49" charset="0"/>
                <a:sym typeface="Wingdings" pitchFamily="2" charset="2"/>
              </a:rPr>
              <a:t>return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 (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>
                <a:latin typeface="Lucida Console" pitchFamily="49" charset="0"/>
                <a:sym typeface="Wingdings" pitchFamily="2" charset="2"/>
              </a:rPr>
              <a:t>n,m</a:t>
            </a:r>
            <a:r>
              <a:rPr lang="en-US" sz="2000" i="1">
                <a:latin typeface="Lucida Console" pitchFamily="49" charset="0"/>
                <a:sym typeface="Wingdings" pitchFamily="2" charset="2"/>
              </a:rPr>
              <a:t>, </a:t>
            </a:r>
            <a:r>
              <a:rPr lang="en-US" sz="2000" b="1" i="1">
                <a:latin typeface="Lucida Console" pitchFamily="49" charset="0"/>
                <a:sym typeface="Wingdings" pitchFamily="2" charset="2"/>
              </a:rPr>
              <a:t>b</a:t>
            </a:r>
            <a:r>
              <a:rPr lang="en-US" sz="2000">
                <a:latin typeface="Lucida Console" pitchFamily="49" charset="0"/>
                <a:sym typeface="Wingdings" pitchFamily="2" charset="2"/>
              </a:rPr>
              <a:t>)</a:t>
            </a:r>
            <a:endParaRPr lang="en-US" sz="1400" baseline="-25000">
              <a:sym typeface="Wingdings" pitchFamily="2" charset="2"/>
            </a:endParaRPr>
          </a:p>
        </p:txBody>
      </p:sp>
      <p:sp>
        <p:nvSpPr>
          <p:cNvPr id="208900" name="WordArt 4"/>
          <p:cNvSpPr>
            <a:spLocks noChangeArrowheads="1" noChangeShapeType="1" noTextEdit="1"/>
          </p:cNvSpPr>
          <p:nvPr/>
        </p:nvSpPr>
        <p:spPr bwMode="auto">
          <a:xfrm>
            <a:off x="3429000" y="3962400"/>
            <a:ext cx="7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erpetua"/>
              </a:rPr>
              <a:t>{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3429000" y="4876800"/>
            <a:ext cx="7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erpetua"/>
              </a:rPr>
              <a:t>{</a:t>
            </a: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 flipV="1">
            <a:off x="3962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 flipH="1">
            <a:off x="39624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H="1" flipV="1">
            <a:off x="3962400" y="5410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 LCS: Backtracking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latin typeface="Lucida Sans Unicode" pitchFamily="34" charset="0"/>
              </a:rPr>
              <a:t>PrintLCS</a:t>
            </a:r>
            <a:r>
              <a:rPr lang="en-US" sz="2400">
                <a:latin typeface="Lucida Sans Unicode" pitchFamily="34" charset="0"/>
              </a:rPr>
              <a:t>(</a:t>
            </a:r>
            <a:r>
              <a:rPr lang="en-US" sz="2400" b="1">
                <a:latin typeface="Lucida Sans Unicode" pitchFamily="34" charset="0"/>
              </a:rPr>
              <a:t>b,v</a:t>
            </a:r>
            <a:r>
              <a:rPr lang="en-US" sz="2400">
                <a:latin typeface="Lucida Sans Unicode" pitchFamily="34" charset="0"/>
              </a:rPr>
              <a:t>,</a:t>
            </a:r>
            <a:r>
              <a:rPr lang="en-US" sz="2400" i="1">
                <a:latin typeface="Lucida Sans Unicode" pitchFamily="34" charset="0"/>
              </a:rPr>
              <a:t>i,j</a:t>
            </a:r>
            <a:r>
              <a:rPr lang="en-US" sz="2400">
                <a:latin typeface="Lucida Sans Unicode" pitchFamily="34" charset="0"/>
              </a:rPr>
              <a:t>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</a:rPr>
              <a:t>    </a:t>
            </a:r>
            <a:r>
              <a:rPr lang="en-US" sz="2400" b="1">
                <a:latin typeface="Lucida Sans Unicode" pitchFamily="34" charset="0"/>
              </a:rPr>
              <a:t>if</a:t>
            </a:r>
            <a:r>
              <a:rPr lang="en-US" sz="2400">
                <a:latin typeface="Lucida Sans Unicode" pitchFamily="34" charset="0"/>
              </a:rPr>
              <a:t> </a:t>
            </a:r>
            <a:r>
              <a:rPr lang="en-US" sz="2400" i="1">
                <a:latin typeface="Lucida Sans Unicode" pitchFamily="34" charset="0"/>
              </a:rPr>
              <a:t> i</a:t>
            </a:r>
            <a:r>
              <a:rPr lang="en-US" sz="2400">
                <a:latin typeface="Lucida Sans Unicode" pitchFamily="34" charset="0"/>
              </a:rPr>
              <a:t> = 0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or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 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= 0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return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if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i,j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= “     “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PrintLCS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(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,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v,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i-1,j-1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v</a:t>
            </a: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i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else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if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i,j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= “     “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	   	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PrintLCS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(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,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v,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i-1,j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	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else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PrintLCS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(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,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v,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i,j-1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 marL="571500" indent="-571500">
              <a:lnSpc>
                <a:spcPct val="90000"/>
              </a:lnSpc>
            </a:pPr>
            <a:endParaRPr lang="en-US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 rot="-10800000">
            <a:off x="28194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 flipV="1">
            <a:off x="35052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LCS Runtime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takes O(</a:t>
            </a:r>
            <a:r>
              <a:rPr lang="en-US" i="1"/>
              <a:t>nm</a:t>
            </a:r>
            <a:r>
              <a:rPr lang="en-US"/>
              <a:t>) time to fill in the </a:t>
            </a:r>
            <a:r>
              <a:rPr lang="en-US" i="1"/>
              <a:t>nxm</a:t>
            </a:r>
            <a:r>
              <a:rPr lang="en-US"/>
              <a:t> dynamic programming matrix.</a:t>
            </a:r>
          </a:p>
          <a:p>
            <a:endParaRPr lang="en-US"/>
          </a:p>
          <a:p>
            <a:r>
              <a:rPr lang="en-US"/>
              <a:t>Why O(</a:t>
            </a:r>
            <a:r>
              <a:rPr lang="en-US" i="1"/>
              <a:t>nm</a:t>
            </a:r>
            <a:r>
              <a:rPr lang="en-US"/>
              <a:t>)?  The pseudocode consists of a nested “for” loop inside of another “for” loop to set up a </a:t>
            </a:r>
            <a:r>
              <a:rPr lang="en-US" i="1"/>
              <a:t>nxm</a:t>
            </a:r>
            <a:r>
              <a:rPr lang="en-US"/>
              <a:t> matrix.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From LCS to Alignment: Change up the Scoring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The Longest Common Subsequence (LCS) problem—the simplest form of sequence alignment – allows only insertions and deletions (no mismatches). 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In the LCS Problem, we scored 1 for matches and 0 for </a:t>
            </a:r>
            <a:r>
              <a:rPr lang="en-US" sz="2900" dirty="0" err="1" smtClean="0"/>
              <a:t>indels</a:t>
            </a:r>
            <a:endParaRPr lang="en-US" sz="2900" dirty="0" smtClean="0"/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Consider penalizing </a:t>
            </a:r>
            <a:r>
              <a:rPr lang="en-US" sz="2900" dirty="0" err="1" smtClean="0"/>
              <a:t>indels</a:t>
            </a:r>
            <a:r>
              <a:rPr lang="en-US" sz="2900" dirty="0" smtClean="0"/>
              <a:t> and mismatches with negative scores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Simplest </a:t>
            </a:r>
            <a:r>
              <a:rPr lang="en-US" sz="2900" i="1" dirty="0" smtClean="0">
                <a:solidFill>
                  <a:srgbClr val="FF0000"/>
                </a:solidFill>
              </a:rPr>
              <a:t>scoring schema</a:t>
            </a:r>
            <a:r>
              <a:rPr lang="en-US" sz="2900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900" dirty="0" smtClean="0"/>
              <a:t>         </a:t>
            </a:r>
            <a:r>
              <a:rPr lang="en-US" sz="2900" i="1" dirty="0" smtClean="0"/>
              <a:t>+1</a:t>
            </a:r>
            <a:r>
              <a:rPr lang="en-US" sz="2900" dirty="0" smtClean="0"/>
              <a:t> : </a:t>
            </a:r>
            <a:r>
              <a:rPr lang="en-US" sz="2900" b="1" dirty="0" smtClean="0"/>
              <a:t>match premium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900" dirty="0" smtClean="0"/>
              <a:t>         </a:t>
            </a:r>
            <a:r>
              <a:rPr lang="en-US" sz="2900" i="1" dirty="0" smtClean="0"/>
              <a:t>-</a:t>
            </a:r>
            <a:r>
              <a:rPr lang="el-GR" sz="2900" i="1" dirty="0" smtClean="0"/>
              <a:t>μ</a:t>
            </a:r>
            <a:r>
              <a:rPr lang="en-US" sz="2900" dirty="0" smtClean="0"/>
              <a:t> : </a:t>
            </a:r>
            <a:r>
              <a:rPr lang="en-US" sz="2900" b="1" dirty="0" smtClean="0"/>
              <a:t>mismatch penalty</a:t>
            </a:r>
            <a:r>
              <a:rPr lang="en-US" sz="29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900" dirty="0" smtClean="0"/>
              <a:t>         </a:t>
            </a:r>
            <a:r>
              <a:rPr lang="en-US" sz="2900" i="1" dirty="0" smtClean="0"/>
              <a:t>-</a:t>
            </a:r>
            <a:r>
              <a:rPr lang="el-GR" sz="2900" i="1" dirty="0" smtClean="0"/>
              <a:t>σ</a:t>
            </a:r>
            <a:r>
              <a:rPr lang="en-US" sz="2900" dirty="0" smtClean="0"/>
              <a:t> : </a:t>
            </a:r>
            <a:r>
              <a:rPr lang="en-US" sz="2900" b="1" dirty="0" err="1" smtClean="0"/>
              <a:t>indel</a:t>
            </a:r>
            <a:r>
              <a:rPr lang="en-US" sz="2900" b="1" dirty="0" smtClean="0"/>
              <a:t>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Scoring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mismatches are penalized by </a:t>
            </a:r>
            <a:r>
              <a:rPr lang="en-US" i="1" smtClean="0"/>
              <a:t>–</a:t>
            </a:r>
            <a:r>
              <a:rPr lang="el-GR" i="1" smtClean="0"/>
              <a:t>μ</a:t>
            </a:r>
            <a:r>
              <a:rPr lang="en-US" smtClean="0"/>
              <a:t>, indels are penalized by </a:t>
            </a:r>
            <a:r>
              <a:rPr lang="en-US" i="1" smtClean="0"/>
              <a:t>–</a:t>
            </a:r>
            <a:r>
              <a:rPr lang="el-GR" i="1" smtClean="0"/>
              <a:t>σ</a:t>
            </a:r>
            <a:r>
              <a:rPr lang="en-US" smtClean="0"/>
              <a:t>, </a:t>
            </a:r>
          </a:p>
          <a:p>
            <a:pPr eaLnBrk="1" hangingPunct="1">
              <a:buFontTx/>
              <a:buNone/>
            </a:pPr>
            <a:r>
              <a:rPr lang="en-US" smtClean="0"/>
              <a:t>   and matches are rewarded with </a:t>
            </a:r>
            <a:r>
              <a:rPr lang="en-US" i="1" smtClean="0"/>
              <a:t>+1</a:t>
            </a:r>
            <a:r>
              <a:rPr lang="en-US" smtClean="0"/>
              <a:t>, </a:t>
            </a:r>
          </a:p>
          <a:p>
            <a:pPr eaLnBrk="1" hangingPunct="1">
              <a:buFontTx/>
              <a:buNone/>
            </a:pPr>
            <a:r>
              <a:rPr lang="en-US" smtClean="0"/>
              <a:t>   the resulting score is: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i="1" smtClean="0"/>
              <a:t>#matches – </a:t>
            </a:r>
            <a:r>
              <a:rPr lang="el-GR" i="1" smtClean="0"/>
              <a:t>μ</a:t>
            </a:r>
            <a:r>
              <a:rPr lang="en-US" smtClean="0"/>
              <a:t>(</a:t>
            </a:r>
            <a:r>
              <a:rPr lang="en-US" i="1" smtClean="0"/>
              <a:t>#mismatches) – </a:t>
            </a:r>
            <a:r>
              <a:rPr lang="el-GR" smtClean="0"/>
              <a:t>σ</a:t>
            </a:r>
            <a:r>
              <a:rPr lang="en-US" smtClean="0"/>
              <a:t> (</a:t>
            </a:r>
            <a:r>
              <a:rPr lang="en-US" i="1" smtClean="0"/>
              <a:t>#indels)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Global Alignment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Find the best alignment between two strings under a given scoring schema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 dirty="0" smtClean="0"/>
              <a:t>Input</a:t>
            </a:r>
            <a:r>
              <a:rPr lang="en-US" sz="2000" dirty="0" smtClean="0"/>
              <a:t> : Strings </a:t>
            </a:r>
            <a:r>
              <a:rPr lang="en-US" sz="2000" b="1" dirty="0" smtClean="0"/>
              <a:t>v</a:t>
            </a:r>
            <a:r>
              <a:rPr lang="en-US" sz="2000" dirty="0" smtClean="0"/>
              <a:t> and </a:t>
            </a:r>
            <a:r>
              <a:rPr lang="en-US" sz="2000" b="1" dirty="0" smtClean="0"/>
              <a:t>w</a:t>
            </a:r>
            <a:r>
              <a:rPr lang="en-US" sz="2000" dirty="0" smtClean="0"/>
              <a:t> and a scoring schema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 dirty="0" smtClean="0"/>
              <a:t>Output</a:t>
            </a:r>
            <a:r>
              <a:rPr lang="en-US" sz="2000" dirty="0" smtClean="0"/>
              <a:t> : Alignment of maximum score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↑→ = -</a:t>
            </a:r>
            <a:r>
              <a:rPr lang="ru-RU" sz="1800" i="1" dirty="0" smtClean="0"/>
              <a:t>б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= </a:t>
            </a:r>
            <a:r>
              <a:rPr lang="en-US" sz="1800" i="1" dirty="0" smtClean="0"/>
              <a:t>1</a:t>
            </a:r>
            <a:r>
              <a:rPr lang="en-US" sz="1800" dirty="0" smtClean="0"/>
              <a:t> if match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= -</a:t>
            </a:r>
            <a:r>
              <a:rPr lang="en-US" sz="1800" i="1" dirty="0" smtClean="0"/>
              <a:t>µ</a:t>
            </a:r>
            <a:r>
              <a:rPr lang="en-US" sz="1800" dirty="0" smtClean="0"/>
              <a:t> if mismatch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i-1,j-1</a:t>
            </a:r>
            <a:r>
              <a:rPr lang="en-US" sz="1800" i="1" dirty="0" smtClean="0"/>
              <a:t> +1</a:t>
            </a:r>
            <a:r>
              <a:rPr lang="en-US" sz="1800" dirty="0" smtClean="0"/>
              <a:t>  if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j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err="1" smtClean="0"/>
              <a:t>s</a:t>
            </a:r>
            <a:r>
              <a:rPr lang="en-US" sz="1800" i="1" baseline="-25000" dirty="0" err="1" smtClean="0"/>
              <a:t>i,j</a:t>
            </a:r>
            <a:r>
              <a:rPr lang="en-US" sz="1800" i="1" dirty="0" smtClean="0"/>
              <a:t> </a:t>
            </a:r>
            <a:r>
              <a:rPr lang="en-US" sz="1800" dirty="0" smtClean="0"/>
              <a:t>  =  max      </a:t>
            </a:r>
            <a:r>
              <a:rPr lang="en-US" sz="1800" i="1" dirty="0" smtClean="0"/>
              <a:t>s </a:t>
            </a:r>
            <a:r>
              <a:rPr lang="en-US" sz="1800" i="1" baseline="-25000" dirty="0" smtClean="0"/>
              <a:t>i-1,j-1</a:t>
            </a:r>
            <a:r>
              <a:rPr lang="en-US" sz="1800" i="1" dirty="0" smtClean="0"/>
              <a:t> -µ</a:t>
            </a:r>
            <a:r>
              <a:rPr lang="en-US" sz="1800" dirty="0" smtClean="0"/>
              <a:t> if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≠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j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i="1" dirty="0" smtClean="0"/>
              <a:t>s </a:t>
            </a:r>
            <a:r>
              <a:rPr lang="en-US" sz="1800" i="1" baseline="-25000" dirty="0" smtClean="0"/>
              <a:t>i-1,j</a:t>
            </a:r>
            <a:r>
              <a:rPr lang="en-US" sz="1800" i="1" dirty="0" smtClean="0"/>
              <a:t> - </a:t>
            </a:r>
            <a:r>
              <a:rPr lang="el-GR" sz="1900" i="1" dirty="0" smtClean="0"/>
              <a:t>σ</a:t>
            </a:r>
            <a:r>
              <a:rPr lang="en-US" sz="1900" dirty="0" smtClean="0"/>
              <a:t> </a:t>
            </a:r>
            <a:endParaRPr lang="en-US" sz="1800" i="1" dirty="0" smtClean="0">
              <a:latin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i="1" dirty="0" smtClean="0"/>
              <a:t>s </a:t>
            </a:r>
            <a:r>
              <a:rPr lang="en-US" sz="1800" i="1" baseline="-25000" dirty="0" smtClean="0"/>
              <a:t>i,j-1</a:t>
            </a:r>
            <a:r>
              <a:rPr lang="en-US" sz="1800" i="1" dirty="0" smtClean="0"/>
              <a:t> - </a:t>
            </a:r>
            <a:r>
              <a:rPr lang="el-GR" sz="1900" i="1" dirty="0" smtClean="0"/>
              <a:t>σ</a:t>
            </a:r>
            <a:r>
              <a:rPr lang="en-US" sz="1900" dirty="0" smtClean="0"/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199" y="3429000"/>
            <a:ext cx="438943" cy="609600"/>
            <a:chOff x="384" y="2736"/>
            <a:chExt cx="158" cy="288"/>
          </a:xfrm>
        </p:grpSpPr>
        <p:sp>
          <p:nvSpPr>
            <p:cNvPr id="9223" name="Line 4"/>
            <p:cNvSpPr>
              <a:spLocks noChangeShapeType="1"/>
            </p:cNvSpPr>
            <p:nvPr/>
          </p:nvSpPr>
          <p:spPr bwMode="auto">
            <a:xfrm>
              <a:off x="384" y="28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AutoShape 5"/>
            <p:cNvSpPr>
              <a:spLocks/>
            </p:cNvSpPr>
            <p:nvPr/>
          </p:nvSpPr>
          <p:spPr bwMode="auto">
            <a:xfrm>
              <a:off x="494" y="2736"/>
              <a:ext cx="48" cy="28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Narrow"/>
              </a:rPr>
              <a:t>{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486400" y="42672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Symbol" pitchFamily="18" charset="2"/>
              </a:rPr>
              <a:t>m</a:t>
            </a:r>
            <a:r>
              <a:rPr lang="en-US" sz="2400"/>
              <a:t> : mismatch penalty</a:t>
            </a:r>
            <a:endParaRPr lang="en-US" sz="2400">
              <a:latin typeface="Symbol" pitchFamily="18" charset="2"/>
            </a:endParaRPr>
          </a:p>
          <a:p>
            <a:r>
              <a:rPr lang="el-GR" i="1"/>
              <a:t>σ</a:t>
            </a:r>
            <a:r>
              <a:rPr lang="en-US" sz="2400"/>
              <a:t> : indel penalty</a:t>
            </a:r>
            <a:endParaRPr lang="en-US" sz="2400">
              <a:latin typeface="Symbol" pitchFamily="18" charset="2"/>
            </a:endParaRPr>
          </a:p>
          <a:p>
            <a:endParaRPr lang="en-US" sz="2400">
              <a:latin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Approach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Bottom-Up Approach</a:t>
            </a:r>
          </a:p>
          <a:p>
            <a:pPr lvl="1"/>
            <a:r>
              <a:rPr lang="en-US" dirty="0" smtClean="0"/>
              <a:t>Repetitive calculations</a:t>
            </a:r>
          </a:p>
          <a:p>
            <a:pPr lvl="1"/>
            <a:r>
              <a:rPr lang="en-US" dirty="0" smtClean="0"/>
              <a:t>LIFO Approach</a:t>
            </a:r>
          </a:p>
          <a:p>
            <a:pPr lvl="1"/>
            <a:r>
              <a:rPr lang="en-US" dirty="0" err="1" smtClean="0"/>
              <a:t>Mem</a:t>
            </a:r>
            <a:r>
              <a:rPr lang="en-US" dirty="0" smtClean="0"/>
              <a:t>: Return </a:t>
            </a:r>
            <a:r>
              <a:rPr lang="en-US" dirty="0" err="1" smtClean="0"/>
              <a:t>Point+Environmental</a:t>
            </a:r>
            <a:r>
              <a:rPr lang="en-US" dirty="0" smtClean="0"/>
              <a:t> Variables and Runtime Stack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</a:p>
          <a:p>
            <a:pPr lvl="1"/>
            <a:r>
              <a:rPr lang="en-US" dirty="0" smtClean="0"/>
              <a:t>Top-Down Approach</a:t>
            </a:r>
          </a:p>
          <a:p>
            <a:pPr lvl="1"/>
            <a:r>
              <a:rPr lang="en-US" dirty="0" smtClean="0"/>
              <a:t>Calculate each once</a:t>
            </a:r>
          </a:p>
          <a:p>
            <a:pPr lvl="1"/>
            <a:r>
              <a:rPr lang="en-US" dirty="0" smtClean="0"/>
              <a:t>FIFO Approach</a:t>
            </a:r>
          </a:p>
          <a:p>
            <a:pPr lvl="1"/>
            <a:r>
              <a:rPr lang="en-US" dirty="0" smtClean="0"/>
              <a:t>Result Table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5410200"/>
            <a:ext cx="457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Fibonacci Example</a:t>
            </a:r>
            <a:endParaRPr lang="fa-I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5461"/>
            <a:ext cx="7543799" cy="60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Matrices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600" dirty="0" smtClean="0"/>
              <a:t>To generalize scoring, consider a (4+1) x(4+1) </a:t>
            </a:r>
            <a:r>
              <a:rPr lang="en-US" sz="2600" b="1" dirty="0" smtClean="0"/>
              <a:t>scoring matrix</a:t>
            </a:r>
            <a:r>
              <a:rPr lang="en-US" sz="2600" dirty="0" smtClean="0"/>
              <a:t> </a:t>
            </a:r>
            <a:r>
              <a:rPr lang="el-GR" sz="2600" dirty="0" smtClean="0"/>
              <a:t>δ</a:t>
            </a:r>
            <a:r>
              <a:rPr lang="en-US" sz="2600" dirty="0" smtClean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600" dirty="0" smtClean="0"/>
              <a:t>In the case of an amino acid sequence alignment, the scoring matrix would be a (20+1)x(20+1) size.  The addition of 1 is to include the score for comparison of a gap character “-”.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600" dirty="0" smtClean="0"/>
              <a:t>This will simplify the algorithm as follows: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                         </a:t>
            </a:r>
            <a:r>
              <a:rPr lang="en-US" sz="2600" i="1" dirty="0" smtClean="0"/>
              <a:t>s</a:t>
            </a:r>
            <a:r>
              <a:rPr lang="en-US" sz="2600" i="1" baseline="-25000" dirty="0" smtClean="0"/>
              <a:t>i-1,j-1</a:t>
            </a:r>
            <a:r>
              <a:rPr lang="en-US" sz="2600" i="1" dirty="0" smtClean="0"/>
              <a:t> + </a:t>
            </a:r>
            <a:r>
              <a:rPr lang="el-GR" sz="2600" i="1" dirty="0" smtClean="0"/>
              <a:t>δ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(v</a:t>
            </a:r>
            <a:r>
              <a:rPr lang="en-US" sz="2600" i="1" baseline="-25000" dirty="0" smtClean="0"/>
              <a:t>i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w</a:t>
            </a:r>
            <a:r>
              <a:rPr lang="en-US" sz="2600" i="1" baseline="-25000" dirty="0" err="1" smtClean="0"/>
              <a:t>j</a:t>
            </a:r>
            <a:r>
              <a:rPr lang="en-US" sz="2600" i="1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i="1" dirty="0" err="1" smtClean="0"/>
              <a:t>s</a:t>
            </a:r>
            <a:r>
              <a:rPr lang="en-US" sz="2600" i="1" baseline="-25000" dirty="0" err="1" smtClean="0"/>
              <a:t>i,j</a:t>
            </a:r>
            <a:r>
              <a:rPr lang="en-US" sz="2600" i="1" dirty="0" smtClean="0"/>
              <a:t>   =    max      s </a:t>
            </a:r>
            <a:r>
              <a:rPr lang="en-US" sz="2600" i="1" baseline="-25000" dirty="0" smtClean="0"/>
              <a:t>i-1,j</a:t>
            </a:r>
            <a:r>
              <a:rPr lang="en-US" sz="2600" i="1" dirty="0" smtClean="0"/>
              <a:t>  + </a:t>
            </a:r>
            <a:r>
              <a:rPr lang="el-GR" sz="2600" i="1" dirty="0" smtClean="0"/>
              <a:t>δ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(v</a:t>
            </a:r>
            <a:r>
              <a:rPr lang="en-US" sz="2600" i="1" baseline="-25000" dirty="0" smtClean="0"/>
              <a:t>i</a:t>
            </a:r>
            <a:r>
              <a:rPr lang="en-US" sz="2600" i="1" dirty="0" smtClean="0"/>
              <a:t>, -)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                         </a:t>
            </a:r>
            <a:r>
              <a:rPr lang="en-US" sz="2600" i="1" dirty="0" smtClean="0"/>
              <a:t>s </a:t>
            </a:r>
            <a:r>
              <a:rPr lang="en-US" sz="2600" i="1" baseline="-25000" dirty="0" smtClean="0"/>
              <a:t>i,j-1</a:t>
            </a:r>
            <a:r>
              <a:rPr lang="en-US" sz="2600" i="1" dirty="0" smtClean="0"/>
              <a:t> + </a:t>
            </a:r>
            <a:r>
              <a:rPr lang="el-GR" sz="2600" i="1" dirty="0" smtClean="0"/>
              <a:t>δ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(-, </a:t>
            </a:r>
            <a:r>
              <a:rPr lang="en-US" sz="2600" i="1" dirty="0" err="1" smtClean="0"/>
              <a:t>w</a:t>
            </a:r>
            <a:r>
              <a:rPr lang="en-US" sz="2600" i="1" baseline="-25000" dirty="0" err="1" smtClean="0"/>
              <a:t>j</a:t>
            </a:r>
            <a:r>
              <a:rPr lang="en-US" sz="2600" i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600" i="1" dirty="0" smtClean="0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133600" y="4724400"/>
            <a:ext cx="15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Narrow"/>
              </a:rPr>
              <a:t>{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 Scoring Matrix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matrices are created based on biological evidence. </a:t>
            </a:r>
          </a:p>
          <a:p>
            <a:pPr eaLnBrk="1" hangingPunct="1"/>
            <a:r>
              <a:rPr lang="en-US" smtClean="0"/>
              <a:t>Alignments can be thought of as two sequences that differ due to mutations.  </a:t>
            </a:r>
          </a:p>
          <a:p>
            <a:pPr eaLnBrk="1" hangingPunct="1"/>
            <a:r>
              <a:rPr lang="en-US" smtClean="0"/>
              <a:t>Some of these mutations have little effect on the protein’s function, therefore some penalties, </a:t>
            </a:r>
            <a:r>
              <a:rPr lang="el-GR" i="1" smtClean="0"/>
              <a:t>δ</a:t>
            </a:r>
            <a:r>
              <a:rPr lang="en-US" i="1" smtClean="0"/>
              <a:t>(v</a:t>
            </a:r>
            <a:r>
              <a:rPr lang="en-US" i="1" baseline="-25000" smtClean="0"/>
              <a:t>i</a:t>
            </a:r>
            <a:r>
              <a:rPr lang="en-US" i="1" smtClean="0"/>
              <a:t> , w</a:t>
            </a:r>
            <a:r>
              <a:rPr lang="en-US" i="1" baseline="-25000" smtClean="0"/>
              <a:t>j</a:t>
            </a:r>
            <a:r>
              <a:rPr lang="en-US" i="1" smtClean="0"/>
              <a:t>),</a:t>
            </a:r>
            <a:r>
              <a:rPr lang="en-US" smtClean="0"/>
              <a:t> will be less harsh than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Matrix: Example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4224338"/>
            <a:ext cx="3276600" cy="1871662"/>
            <a:chOff x="576" y="2400"/>
            <a:chExt cx="1728" cy="891"/>
          </a:xfrm>
        </p:grpSpPr>
        <p:sp>
          <p:nvSpPr>
            <p:cNvPr id="1438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76" y="2400"/>
              <a:ext cx="1584" cy="7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AKRANR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KAAANK</a:t>
              </a:r>
            </a:p>
          </p:txBody>
        </p:sp>
        <p:sp>
          <p:nvSpPr>
            <p:cNvPr id="1438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76" y="3168"/>
              <a:ext cx="172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-1 + (-1) + (-2) + 5 + 7 + 3 = 11</a:t>
              </a:r>
            </a:p>
          </p:txBody>
        </p:sp>
      </p:grpSp>
      <p:graphicFrame>
        <p:nvGraphicFramePr>
          <p:cNvPr id="146483" name="Group 51"/>
          <p:cNvGraphicFramePr>
            <a:graphicFrameLocks noGrp="1"/>
          </p:cNvGraphicFramePr>
          <p:nvPr/>
        </p:nvGraphicFramePr>
        <p:xfrm>
          <a:off x="1066800" y="1371600"/>
          <a:ext cx="3048000" cy="2514601"/>
        </p:xfrm>
        <a:graphic>
          <a:graphicData uri="http://schemas.openxmlformats.org/drawingml/2006/table">
            <a:tbl>
              <a:tblPr/>
              <a:tblGrid>
                <a:gridCol w="595313"/>
                <a:gridCol w="593725"/>
                <a:gridCol w="596900"/>
                <a:gridCol w="592137"/>
                <a:gridCol w="6699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480" name="Oval 48"/>
          <p:cNvSpPr>
            <a:spLocks noChangeArrowheads="1"/>
          </p:cNvSpPr>
          <p:nvPr/>
        </p:nvSpPr>
        <p:spPr bwMode="auto">
          <a:xfrm>
            <a:off x="3429000" y="1447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81" name="Oval 49"/>
          <p:cNvSpPr>
            <a:spLocks noChangeArrowheads="1"/>
          </p:cNvSpPr>
          <p:nvPr/>
        </p:nvSpPr>
        <p:spPr bwMode="auto">
          <a:xfrm>
            <a:off x="3429000" y="2362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82" name="Oval 50"/>
          <p:cNvSpPr>
            <a:spLocks noChangeArrowheads="1"/>
          </p:cNvSpPr>
          <p:nvPr/>
        </p:nvSpPr>
        <p:spPr bwMode="auto">
          <a:xfrm>
            <a:off x="1143000" y="2362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Text Box 54"/>
          <p:cNvSpPr txBox="1">
            <a:spLocks noChangeArrowheads="1"/>
          </p:cNvSpPr>
          <p:nvPr/>
        </p:nvSpPr>
        <p:spPr bwMode="auto">
          <a:xfrm>
            <a:off x="4572000" y="1508125"/>
            <a:ext cx="4038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 Notice that although R and K are different amino acids, they have a positive score.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  Why? </a:t>
            </a:r>
            <a:r>
              <a:rPr lang="en-US" sz="3000"/>
              <a:t>They </a:t>
            </a:r>
            <a:r>
              <a:rPr lang="en-US" sz="3000" smtClean="0"/>
              <a:t>are both positively charged amino acids</a:t>
            </a:r>
            <a:r>
              <a:rPr lang="en-US" sz="3000" smtClean="0">
                <a:sym typeface="Wingdings" pitchFamily="2" charset="2"/>
              </a:rPr>
              <a:t> will </a:t>
            </a:r>
            <a:r>
              <a:rPr lang="en-US" sz="3000" dirty="0">
                <a:sym typeface="Wingdings" pitchFamily="2" charset="2"/>
              </a:rPr>
              <a:t>not greatly change function of protein.</a:t>
            </a:r>
            <a:endParaRPr lang="en-US" sz="3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80" grpId="0" animBg="1"/>
      <p:bldP spid="146481" grpId="0" animBg="1"/>
      <p:bldP spid="1464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Amino acid changes that tend to preserve the physico-chemical properties of the original residue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Polar to polar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smtClean="0"/>
              <a:t>aspartate </a:t>
            </a:r>
            <a:r>
              <a:rPr lang="en-US" sz="3000" smtClean="0">
                <a:sym typeface="Wingdings" pitchFamily="2" charset="2"/>
              </a:rPr>
              <a:t> glutamate</a:t>
            </a:r>
            <a:endParaRPr lang="en-US" sz="30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Nonpolar to nonpolar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smtClean="0"/>
              <a:t>alanine </a:t>
            </a:r>
            <a:r>
              <a:rPr lang="en-US" sz="3000" smtClean="0">
                <a:sym typeface="Wingdings" pitchFamily="2" charset="2"/>
              </a:rPr>
              <a:t> valine</a:t>
            </a:r>
            <a:endParaRPr lang="en-US" sz="30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Similarly behaving residues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smtClean="0"/>
              <a:t>leucine to isoleucine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Amino acid substitution matrices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PAM</a:t>
            </a:r>
            <a:endParaRPr lang="en-US" sz="34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BLOSUM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DNA substitution matrices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DNA is less conserved than protein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Less effective to compare coding regions at nucleotide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PAM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/>
              <a:t>P</a:t>
            </a:r>
            <a:r>
              <a:rPr lang="en-US" sz="2600" smtClean="0"/>
              <a:t>oint </a:t>
            </a:r>
            <a:r>
              <a:rPr lang="en-US" sz="2600" b="1" smtClean="0"/>
              <a:t>A</a:t>
            </a:r>
            <a:r>
              <a:rPr lang="en-US" sz="2600" smtClean="0"/>
              <a:t>ccepted </a:t>
            </a:r>
            <a:r>
              <a:rPr lang="en-US" sz="2600" b="1" smtClean="0"/>
              <a:t>M</a:t>
            </a:r>
            <a:r>
              <a:rPr lang="en-US" sz="2600" smtClean="0"/>
              <a:t>utation (Dayhoff et al.)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1 PAM = PAM</a:t>
            </a:r>
            <a:r>
              <a:rPr lang="en-US" sz="2600" baseline="-25000" smtClean="0"/>
              <a:t>1</a:t>
            </a:r>
            <a:r>
              <a:rPr lang="en-US" sz="2600" smtClean="0"/>
              <a:t> = 1% average change of all amino acid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After 100 PAMs of evolution, not every residue will have changed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700" smtClean="0"/>
              <a:t>some residues may have mutated several times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700" smtClean="0"/>
              <a:t>some residues may have returned to their original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700" smtClean="0"/>
              <a:t>some residues may not changed at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PAM</a:t>
            </a:r>
            <a:r>
              <a:rPr lang="en-US" baseline="-25000" smtClean="0"/>
              <a:t>X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PAM</a:t>
            </a:r>
            <a:r>
              <a:rPr lang="en-US" baseline="-25000" smtClean="0"/>
              <a:t>x</a:t>
            </a:r>
            <a:r>
              <a:rPr lang="en-US" smtClean="0"/>
              <a:t> = PAM</a:t>
            </a:r>
            <a:r>
              <a:rPr lang="en-US" baseline="-25000" smtClean="0"/>
              <a:t>1</a:t>
            </a:r>
            <a:r>
              <a:rPr lang="en-US" baseline="30000" smtClean="0"/>
              <a:t>x</a:t>
            </a:r>
            <a:endParaRPr lang="en-US" smtClean="0"/>
          </a:p>
          <a:p>
            <a:pPr lvl="1" eaLnBrk="1" hangingPunct="1"/>
            <a:r>
              <a:rPr lang="en-US" sz="3000" smtClean="0"/>
              <a:t>PAM</a:t>
            </a:r>
            <a:r>
              <a:rPr lang="en-US" sz="3000" baseline="-25000" smtClean="0"/>
              <a:t>250</a:t>
            </a:r>
            <a:r>
              <a:rPr lang="en-US" sz="3000" smtClean="0"/>
              <a:t> = PAM</a:t>
            </a:r>
            <a:r>
              <a:rPr lang="en-US" sz="3000" baseline="-25000" smtClean="0"/>
              <a:t>1</a:t>
            </a:r>
            <a:r>
              <a:rPr lang="en-US" sz="3000" baseline="30000" smtClean="0"/>
              <a:t>250</a:t>
            </a:r>
          </a:p>
          <a:p>
            <a:pPr eaLnBrk="1" hangingPunct="1"/>
            <a:r>
              <a:rPr lang="en-US" smtClean="0"/>
              <a:t>PAM</a:t>
            </a:r>
            <a:r>
              <a:rPr lang="en-US" baseline="-25000" smtClean="0"/>
              <a:t>250</a:t>
            </a:r>
            <a:r>
              <a:rPr lang="en-US" smtClean="0"/>
              <a:t> is a widely used scoring matrix:</a:t>
            </a: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990600" y="3322638"/>
            <a:ext cx="7735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					    </a:t>
            </a:r>
            <a:endParaRPr lang="en-US" b="1">
              <a:latin typeface="Courier New" pitchFamily="49" charset="0"/>
            </a:endParaRPr>
          </a:p>
          <a:p>
            <a:r>
              <a:rPr lang="en-US" sz="1400">
                <a:latin typeface="Courier New" pitchFamily="49" charset="0"/>
              </a:rPr>
              <a:t>         Ala  Arg  Asn  Asp  Cys  Gln  Glu  Gly  His  Ile  Leu  Lys ...</a:t>
            </a:r>
          </a:p>
          <a:p>
            <a:r>
              <a:rPr lang="en-US" sz="1400">
                <a:latin typeface="Courier New" pitchFamily="49" charset="0"/>
              </a:rPr>
              <a:t>          A    R    N    D    C    Q    E    G    H    I    L    K  ...</a:t>
            </a:r>
          </a:p>
          <a:p>
            <a:r>
              <a:rPr lang="en-US" sz="1400">
                <a:latin typeface="Courier New" pitchFamily="49" charset="0"/>
              </a:rPr>
              <a:t>Ala A    13    6    9    9    5    8    9   12    6    8    6    7  ...</a:t>
            </a:r>
          </a:p>
          <a:p>
            <a:r>
              <a:rPr lang="en-US" sz="1400">
                <a:latin typeface="Courier New" pitchFamily="49" charset="0"/>
              </a:rPr>
              <a:t>Arg R     3   17    4    3    2    5    3    2    6    3    2    9</a:t>
            </a:r>
          </a:p>
          <a:p>
            <a:r>
              <a:rPr lang="en-US" sz="1400">
                <a:latin typeface="Courier New" pitchFamily="49" charset="0"/>
              </a:rPr>
              <a:t>Asn N     4    4    6    7    2    5    6    4    6    3    2    5</a:t>
            </a:r>
          </a:p>
          <a:p>
            <a:r>
              <a:rPr lang="en-US" sz="1400">
                <a:latin typeface="Courier New" pitchFamily="49" charset="0"/>
              </a:rPr>
              <a:t>Asp D     5    4    8   11    1    7   10    5    6    3    2    5</a:t>
            </a:r>
          </a:p>
          <a:p>
            <a:r>
              <a:rPr lang="en-US" sz="1400">
                <a:latin typeface="Courier New" pitchFamily="49" charset="0"/>
              </a:rPr>
              <a:t>Cys C     2    1    1    1   52    1    1    2    2    2    1    1</a:t>
            </a:r>
          </a:p>
          <a:p>
            <a:r>
              <a:rPr lang="en-US" sz="1400">
                <a:latin typeface="Courier New" pitchFamily="49" charset="0"/>
              </a:rPr>
              <a:t>Gln Q     3    5    5    6    1   10    7    3    7    2    3    5</a:t>
            </a:r>
          </a:p>
          <a:p>
            <a:r>
              <a:rPr lang="en-US" sz="1400">
                <a:latin typeface="Courier New" pitchFamily="49" charset="0"/>
              </a:rPr>
              <a:t>...</a:t>
            </a:r>
          </a:p>
          <a:p>
            <a:r>
              <a:rPr lang="en-US" sz="1400">
                <a:latin typeface="Courier New" pitchFamily="49" charset="0"/>
              </a:rPr>
              <a:t>Trp W     0    2    0    0    0    0    0    0    1    0    1    0</a:t>
            </a:r>
          </a:p>
          <a:p>
            <a:r>
              <a:rPr lang="en-US" sz="1400">
                <a:latin typeface="Courier New" pitchFamily="49" charset="0"/>
              </a:rPr>
              <a:t>Tyr Y     1    1    2    1    3    1    1    1    3    2    2    1</a:t>
            </a:r>
          </a:p>
          <a:p>
            <a:r>
              <a:rPr lang="en-US" sz="1400">
                <a:latin typeface="Courier New" pitchFamily="49" charset="0"/>
              </a:rPr>
              <a:t>Val V     7    4    4    4    4    4    4    4    5    4   15  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BLOSUM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</a:t>
            </a:r>
            <a:r>
              <a:rPr lang="en-US" smtClean="0"/>
              <a:t>cks </a:t>
            </a:r>
            <a:r>
              <a:rPr lang="en-US" b="1" smtClean="0"/>
              <a:t>Su</a:t>
            </a:r>
            <a:r>
              <a:rPr lang="en-US" smtClean="0"/>
              <a:t>bstitution </a:t>
            </a:r>
            <a:r>
              <a:rPr lang="en-US" b="1" smtClean="0"/>
              <a:t>M</a:t>
            </a:r>
            <a:r>
              <a:rPr lang="en-US" smtClean="0"/>
              <a:t>atrix </a:t>
            </a:r>
          </a:p>
          <a:p>
            <a:pPr eaLnBrk="1" hangingPunct="1"/>
            <a:r>
              <a:rPr lang="en-US" smtClean="0"/>
              <a:t>Scores derived from </a:t>
            </a:r>
            <a:r>
              <a:rPr lang="en-US" i="1" smtClean="0"/>
              <a:t>observations</a:t>
            </a:r>
            <a:r>
              <a:rPr lang="en-US" smtClean="0"/>
              <a:t> of the frequencies of substitutions in</a:t>
            </a:r>
            <a:r>
              <a:rPr lang="en-US" sz="3400" smtClean="0"/>
              <a:t> blocks of local alignments in related proteins</a:t>
            </a:r>
          </a:p>
          <a:p>
            <a:pPr eaLnBrk="1" hangingPunct="1"/>
            <a:r>
              <a:rPr lang="en-US" smtClean="0"/>
              <a:t>Matrix name indicates evolutionary distance</a:t>
            </a:r>
          </a:p>
          <a:p>
            <a:pPr lvl="1" eaLnBrk="1" hangingPunct="1"/>
            <a:r>
              <a:rPr lang="en-US" sz="3000" smtClean="0"/>
              <a:t>BLOSUM62 was created using sequences sharing no more than 62%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Blosum50 Scoring Matrix</a:t>
            </a:r>
          </a:p>
        </p:txBody>
      </p:sp>
      <p:pic>
        <p:nvPicPr>
          <p:cNvPr id="20483" name="Picture 3" descr="blosum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4419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47688"/>
            <a:ext cx="8229600" cy="78898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i="1" dirty="0"/>
              <a:t>DNA Sequence Comparison</a:t>
            </a:r>
            <a:r>
              <a:rPr lang="en-US" sz="3600" dirty="0"/>
              <a:t>: First Success Story 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229600" cy="4530725"/>
          </a:xfrm>
          <a:noFill/>
          <a:ln/>
        </p:spPr>
        <p:txBody>
          <a:bodyPr/>
          <a:lstStyle/>
          <a:p>
            <a:r>
              <a:rPr lang="en-US" sz="3200" u="sng" dirty="0"/>
              <a:t>Finding sequence similarities</a:t>
            </a:r>
            <a:r>
              <a:rPr lang="en-US" sz="3200" dirty="0"/>
              <a:t> </a:t>
            </a:r>
            <a:r>
              <a:rPr lang="en-US" sz="3200" u="sng" dirty="0"/>
              <a:t>with genes of known function</a:t>
            </a:r>
            <a:r>
              <a:rPr lang="en-US" sz="3200" dirty="0"/>
              <a:t> is a common approach to infer a newly sequenced gene’s </a:t>
            </a:r>
            <a:r>
              <a:rPr lang="en-US" sz="3200" dirty="0" smtClean="0"/>
              <a:t>function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Computing a similarity score </a:t>
            </a:r>
            <a:r>
              <a:rPr lang="en-US" dirty="0" smtClean="0"/>
              <a:t>between two genes tells how likely it is that they have similar functions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Dynamic programming</a:t>
            </a:r>
            <a:r>
              <a:rPr lang="en-US" dirty="0" smtClean="0"/>
              <a:t> is a technique for revealing similarities between genes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PAM and BLOSUM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23467"/>
            <a:ext cx="8382000" cy="22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8150"/>
            <a:ext cx="79629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vs. Global Alignment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The </a:t>
            </a:r>
            <a:r>
              <a:rPr lang="en-US" u="sng" smtClean="0"/>
              <a:t>Global Alignment Problem</a:t>
            </a:r>
            <a:r>
              <a:rPr lang="en-US" smtClean="0"/>
              <a:t> tries to find the longest path between vertices </a:t>
            </a:r>
            <a:r>
              <a:rPr lang="en-US" i="1" smtClean="0"/>
              <a:t>(0,0)</a:t>
            </a:r>
            <a:r>
              <a:rPr lang="en-US" smtClean="0"/>
              <a:t> and (</a:t>
            </a:r>
            <a:r>
              <a:rPr lang="en-US" i="1" smtClean="0"/>
              <a:t>n,m</a:t>
            </a:r>
            <a:r>
              <a:rPr lang="en-US" smtClean="0"/>
              <a:t>) in the edit graph.</a:t>
            </a:r>
          </a:p>
          <a:p>
            <a:pPr eaLnBrk="1" hangingPunct="1">
              <a:spcBef>
                <a:spcPct val="50000"/>
              </a:spcBef>
            </a:pPr>
            <a:endParaRPr lang="en-US" smtClean="0"/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 </a:t>
            </a:r>
            <a:r>
              <a:rPr lang="en-US" u="sng" smtClean="0"/>
              <a:t>Local Alignment Problem</a:t>
            </a:r>
            <a:r>
              <a:rPr lang="en-US" smtClean="0"/>
              <a:t> tries to find the longest path among paths between </a:t>
            </a:r>
            <a:r>
              <a:rPr lang="en-US" b="1" smtClean="0"/>
              <a:t>arbitrary vertices</a:t>
            </a:r>
            <a:r>
              <a:rPr lang="en-US" smtClean="0"/>
              <a:t> (</a:t>
            </a:r>
            <a:r>
              <a:rPr lang="en-US" i="1" smtClean="0"/>
              <a:t>i,j</a:t>
            </a:r>
            <a:r>
              <a:rPr lang="en-US" smtClean="0"/>
              <a:t>) and (</a:t>
            </a:r>
            <a:r>
              <a:rPr lang="en-US" i="1" smtClean="0"/>
              <a:t>i’, j’</a:t>
            </a:r>
            <a:r>
              <a:rPr lang="en-US" smtClean="0"/>
              <a:t>) in the edit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16" y="228600"/>
            <a:ext cx="8921184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vs. Global Alignment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smtClean="0"/>
              <a:t>The </a:t>
            </a:r>
            <a:r>
              <a:rPr lang="en-US" sz="2600" u="sng" smtClean="0"/>
              <a:t>Global Alignment Problem</a:t>
            </a:r>
            <a:r>
              <a:rPr lang="en-US" sz="2600" smtClean="0"/>
              <a:t> tries to find the longest path between vertices </a:t>
            </a:r>
            <a:r>
              <a:rPr lang="en-US" sz="2600" i="1" smtClean="0"/>
              <a:t>(0,0)</a:t>
            </a:r>
            <a:r>
              <a:rPr lang="en-US" sz="2600" smtClean="0"/>
              <a:t> and (</a:t>
            </a:r>
            <a:r>
              <a:rPr lang="en-US" sz="2600" i="1" smtClean="0"/>
              <a:t>n,m</a:t>
            </a:r>
            <a:r>
              <a:rPr lang="en-US" sz="2600" smtClean="0"/>
              <a:t>) in the edit graph.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60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smtClean="0"/>
              <a:t>The </a:t>
            </a:r>
            <a:r>
              <a:rPr lang="en-US" sz="2600" u="sng" smtClean="0"/>
              <a:t>Local Alignment Problem</a:t>
            </a:r>
            <a:r>
              <a:rPr lang="en-US" sz="2600" smtClean="0"/>
              <a:t> tries to find the longest path among paths between </a:t>
            </a:r>
            <a:r>
              <a:rPr lang="en-US" sz="2600" b="1" smtClean="0"/>
              <a:t>arbitrary vertices</a:t>
            </a:r>
            <a:r>
              <a:rPr lang="en-US" sz="2600" smtClean="0"/>
              <a:t> (</a:t>
            </a:r>
            <a:r>
              <a:rPr lang="en-US" sz="2600" i="1" smtClean="0"/>
              <a:t>i,j</a:t>
            </a:r>
            <a:r>
              <a:rPr lang="en-US" sz="2600" smtClean="0"/>
              <a:t>) and (</a:t>
            </a:r>
            <a:r>
              <a:rPr lang="en-US" sz="2600" i="1" smtClean="0"/>
              <a:t>i’, j’</a:t>
            </a:r>
            <a:r>
              <a:rPr lang="en-US" sz="2600" smtClean="0"/>
              <a:t>) in the edit graph.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smtClean="0">
                <a:solidFill>
                  <a:srgbClr val="FF0000"/>
                </a:solidFill>
              </a:rPr>
              <a:t>In the edit graph with negatively-scored edges, Local Alignmet may score higher than Global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vs. Global Alignment</a:t>
            </a:r>
            <a:r>
              <a:rPr lang="en-US" sz="2600" smtClean="0"/>
              <a:t> (cont’d)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/>
              <a:t>Global Alignment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/>
              <a:t>Local Alignment—better alignment to find conserved segment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--T—-CC-C-AGT—-TATGT-CAGGGGACACG—A-GCATGCAGA-GAC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57200" y="22860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  |  || |  ||  | | | |||    || | | |  | ||||   |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AATTGCCGCC-GTCGT-T-TTCAG----CA-GTTATG—T-CAGAT--C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            tccCAGTTATGTCAGgggacacgagcatgcagagac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04800" y="46482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                 ||||||||||||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304800" y="50292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aattgccgccgtcgttttcagCAGTTATGTCAGatc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Alignment: Example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823913" y="2590800"/>
            <a:ext cx="4343400" cy="3200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95400" y="4037013"/>
            <a:ext cx="2652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Global alignment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719513" y="3048000"/>
            <a:ext cx="685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 flipV="1">
            <a:off x="900113" y="266700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405313" y="3657600"/>
            <a:ext cx="7620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862013" y="2665413"/>
            <a:ext cx="4319587" cy="3124200"/>
          </a:xfrm>
          <a:custGeom>
            <a:avLst/>
            <a:gdLst>
              <a:gd name="T0" fmla="*/ 0 w 2721"/>
              <a:gd name="T1" fmla="*/ 0 h 1968"/>
              <a:gd name="T2" fmla="*/ 72 w 2721"/>
              <a:gd name="T3" fmla="*/ 32 h 1968"/>
              <a:gd name="T4" fmla="*/ 120 w 2721"/>
              <a:gd name="T5" fmla="*/ 64 h 1968"/>
              <a:gd name="T6" fmla="*/ 256 w 2721"/>
              <a:gd name="T7" fmla="*/ 168 h 1968"/>
              <a:gd name="T8" fmla="*/ 280 w 2721"/>
              <a:gd name="T9" fmla="*/ 192 h 1968"/>
              <a:gd name="T10" fmla="*/ 328 w 2721"/>
              <a:gd name="T11" fmla="*/ 224 h 1968"/>
              <a:gd name="T12" fmla="*/ 392 w 2721"/>
              <a:gd name="T13" fmla="*/ 272 h 1968"/>
              <a:gd name="T14" fmla="*/ 480 w 2721"/>
              <a:gd name="T15" fmla="*/ 328 h 1968"/>
              <a:gd name="T16" fmla="*/ 880 w 2721"/>
              <a:gd name="T17" fmla="*/ 392 h 1968"/>
              <a:gd name="T18" fmla="*/ 1024 w 2721"/>
              <a:gd name="T19" fmla="*/ 480 h 1968"/>
              <a:gd name="T20" fmla="*/ 1048 w 2721"/>
              <a:gd name="T21" fmla="*/ 504 h 1968"/>
              <a:gd name="T22" fmla="*/ 1096 w 2721"/>
              <a:gd name="T23" fmla="*/ 536 h 1968"/>
              <a:gd name="T24" fmla="*/ 1160 w 2721"/>
              <a:gd name="T25" fmla="*/ 584 h 1968"/>
              <a:gd name="T26" fmla="*/ 1456 w 2721"/>
              <a:gd name="T27" fmla="*/ 680 h 1968"/>
              <a:gd name="T28" fmla="*/ 1528 w 2721"/>
              <a:gd name="T29" fmla="*/ 712 h 1968"/>
              <a:gd name="T30" fmla="*/ 1624 w 2721"/>
              <a:gd name="T31" fmla="*/ 824 h 1968"/>
              <a:gd name="T32" fmla="*/ 1656 w 2721"/>
              <a:gd name="T33" fmla="*/ 856 h 1968"/>
              <a:gd name="T34" fmla="*/ 1680 w 2721"/>
              <a:gd name="T35" fmla="*/ 880 h 1968"/>
              <a:gd name="T36" fmla="*/ 1728 w 2721"/>
              <a:gd name="T37" fmla="*/ 912 h 1968"/>
              <a:gd name="T38" fmla="*/ 1864 w 2721"/>
              <a:gd name="T39" fmla="*/ 1096 h 1968"/>
              <a:gd name="T40" fmla="*/ 1944 w 2721"/>
              <a:gd name="T41" fmla="*/ 1184 h 1968"/>
              <a:gd name="T42" fmla="*/ 2040 w 2721"/>
              <a:gd name="T43" fmla="*/ 1296 h 1968"/>
              <a:gd name="T44" fmla="*/ 2112 w 2721"/>
              <a:gd name="T45" fmla="*/ 1392 h 1968"/>
              <a:gd name="T46" fmla="*/ 2152 w 2721"/>
              <a:gd name="T47" fmla="*/ 1448 h 1968"/>
              <a:gd name="T48" fmla="*/ 2184 w 2721"/>
              <a:gd name="T49" fmla="*/ 1488 h 1968"/>
              <a:gd name="T50" fmla="*/ 2440 w 2721"/>
              <a:gd name="T51" fmla="*/ 1632 h 1968"/>
              <a:gd name="T52" fmla="*/ 2512 w 2721"/>
              <a:gd name="T53" fmla="*/ 1664 h 1968"/>
              <a:gd name="T54" fmla="*/ 2616 w 2721"/>
              <a:gd name="T55" fmla="*/ 1768 h 1968"/>
              <a:gd name="T56" fmla="*/ 2672 w 2721"/>
              <a:gd name="T57" fmla="*/ 1864 h 1968"/>
              <a:gd name="T58" fmla="*/ 2688 w 2721"/>
              <a:gd name="T59" fmla="*/ 1912 h 1968"/>
              <a:gd name="T60" fmla="*/ 2720 w 2721"/>
              <a:gd name="T61" fmla="*/ 1968 h 19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21"/>
              <a:gd name="T94" fmla="*/ 0 h 1968"/>
              <a:gd name="T95" fmla="*/ 2721 w 2721"/>
              <a:gd name="T96" fmla="*/ 1968 h 19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21" h="1968">
                <a:moveTo>
                  <a:pt x="0" y="0"/>
                </a:moveTo>
                <a:cubicBezTo>
                  <a:pt x="24" y="8"/>
                  <a:pt x="50" y="20"/>
                  <a:pt x="72" y="32"/>
                </a:cubicBezTo>
                <a:cubicBezTo>
                  <a:pt x="89" y="41"/>
                  <a:pt x="120" y="64"/>
                  <a:pt x="120" y="64"/>
                </a:cubicBezTo>
                <a:cubicBezTo>
                  <a:pt x="149" y="108"/>
                  <a:pt x="218" y="130"/>
                  <a:pt x="256" y="168"/>
                </a:cubicBezTo>
                <a:cubicBezTo>
                  <a:pt x="264" y="176"/>
                  <a:pt x="271" y="185"/>
                  <a:pt x="280" y="192"/>
                </a:cubicBezTo>
                <a:cubicBezTo>
                  <a:pt x="295" y="204"/>
                  <a:pt x="328" y="224"/>
                  <a:pt x="328" y="224"/>
                </a:cubicBezTo>
                <a:cubicBezTo>
                  <a:pt x="347" y="253"/>
                  <a:pt x="364" y="253"/>
                  <a:pt x="392" y="272"/>
                </a:cubicBezTo>
                <a:cubicBezTo>
                  <a:pt x="414" y="305"/>
                  <a:pt x="446" y="311"/>
                  <a:pt x="480" y="328"/>
                </a:cubicBezTo>
                <a:cubicBezTo>
                  <a:pt x="601" y="389"/>
                  <a:pt x="747" y="386"/>
                  <a:pt x="880" y="392"/>
                </a:cubicBezTo>
                <a:cubicBezTo>
                  <a:pt x="932" y="409"/>
                  <a:pt x="978" y="449"/>
                  <a:pt x="1024" y="480"/>
                </a:cubicBezTo>
                <a:cubicBezTo>
                  <a:pt x="1033" y="486"/>
                  <a:pt x="1039" y="497"/>
                  <a:pt x="1048" y="504"/>
                </a:cubicBezTo>
                <a:cubicBezTo>
                  <a:pt x="1063" y="516"/>
                  <a:pt x="1096" y="536"/>
                  <a:pt x="1096" y="536"/>
                </a:cubicBezTo>
                <a:cubicBezTo>
                  <a:pt x="1116" y="567"/>
                  <a:pt x="1133" y="561"/>
                  <a:pt x="1160" y="584"/>
                </a:cubicBezTo>
                <a:cubicBezTo>
                  <a:pt x="1274" y="679"/>
                  <a:pt x="1301" y="671"/>
                  <a:pt x="1456" y="680"/>
                </a:cubicBezTo>
                <a:cubicBezTo>
                  <a:pt x="1513" y="699"/>
                  <a:pt x="1490" y="687"/>
                  <a:pt x="1528" y="712"/>
                </a:cubicBezTo>
                <a:cubicBezTo>
                  <a:pt x="1559" y="758"/>
                  <a:pt x="1578" y="793"/>
                  <a:pt x="1624" y="824"/>
                </a:cubicBezTo>
                <a:cubicBezTo>
                  <a:pt x="1639" y="870"/>
                  <a:pt x="1619" y="832"/>
                  <a:pt x="1656" y="856"/>
                </a:cubicBezTo>
                <a:cubicBezTo>
                  <a:pt x="1665" y="862"/>
                  <a:pt x="1671" y="873"/>
                  <a:pt x="1680" y="880"/>
                </a:cubicBezTo>
                <a:cubicBezTo>
                  <a:pt x="1695" y="892"/>
                  <a:pt x="1728" y="912"/>
                  <a:pt x="1728" y="912"/>
                </a:cubicBezTo>
                <a:cubicBezTo>
                  <a:pt x="1767" y="970"/>
                  <a:pt x="1805" y="1057"/>
                  <a:pt x="1864" y="1096"/>
                </a:cubicBezTo>
                <a:cubicBezTo>
                  <a:pt x="1886" y="1129"/>
                  <a:pt x="1919" y="1152"/>
                  <a:pt x="1944" y="1184"/>
                </a:cubicBezTo>
                <a:cubicBezTo>
                  <a:pt x="1975" y="1224"/>
                  <a:pt x="1997" y="1267"/>
                  <a:pt x="2040" y="1296"/>
                </a:cubicBezTo>
                <a:cubicBezTo>
                  <a:pt x="2064" y="1332"/>
                  <a:pt x="2082" y="1362"/>
                  <a:pt x="2112" y="1392"/>
                </a:cubicBezTo>
                <a:cubicBezTo>
                  <a:pt x="2130" y="1446"/>
                  <a:pt x="2105" y="1382"/>
                  <a:pt x="2152" y="1448"/>
                </a:cubicBezTo>
                <a:cubicBezTo>
                  <a:pt x="2187" y="1497"/>
                  <a:pt x="2126" y="1449"/>
                  <a:pt x="2184" y="1488"/>
                </a:cubicBezTo>
                <a:cubicBezTo>
                  <a:pt x="2243" y="1576"/>
                  <a:pt x="2345" y="1600"/>
                  <a:pt x="2440" y="1632"/>
                </a:cubicBezTo>
                <a:cubicBezTo>
                  <a:pt x="2466" y="1641"/>
                  <a:pt x="2486" y="1655"/>
                  <a:pt x="2512" y="1664"/>
                </a:cubicBezTo>
                <a:cubicBezTo>
                  <a:pt x="2530" y="1691"/>
                  <a:pt x="2589" y="1750"/>
                  <a:pt x="2616" y="1768"/>
                </a:cubicBezTo>
                <a:cubicBezTo>
                  <a:pt x="2637" y="1799"/>
                  <a:pt x="2657" y="1830"/>
                  <a:pt x="2672" y="1864"/>
                </a:cubicBezTo>
                <a:cubicBezTo>
                  <a:pt x="2679" y="1879"/>
                  <a:pt x="2679" y="1898"/>
                  <a:pt x="2688" y="1912"/>
                </a:cubicBezTo>
                <a:cubicBezTo>
                  <a:pt x="2721" y="1962"/>
                  <a:pt x="2720" y="1941"/>
                  <a:pt x="2720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2743200" y="3048000"/>
            <a:ext cx="2590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Local alignment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33800" y="2438400"/>
            <a:ext cx="5257800" cy="1219200"/>
            <a:chOff x="2160" y="1776"/>
            <a:chExt cx="3312" cy="768"/>
          </a:xfrm>
        </p:grpSpPr>
        <p:sp>
          <p:nvSpPr>
            <p:cNvPr id="24587" name="Rectangle 15"/>
            <p:cNvSpPr>
              <a:spLocks noChangeArrowheads="1"/>
            </p:cNvSpPr>
            <p:nvPr/>
          </p:nvSpPr>
          <p:spPr bwMode="auto">
            <a:xfrm>
              <a:off x="2160" y="2160"/>
              <a:ext cx="43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640" y="1776"/>
              <a:ext cx="2832" cy="748"/>
              <a:chOff x="2640" y="1776"/>
              <a:chExt cx="2832" cy="748"/>
            </a:xfrm>
          </p:grpSpPr>
          <p:sp>
            <p:nvSpPr>
              <p:cNvPr id="24589" name="Line 17"/>
              <p:cNvSpPr>
                <a:spLocks noChangeShapeType="1"/>
              </p:cNvSpPr>
              <p:nvPr/>
            </p:nvSpPr>
            <p:spPr bwMode="auto">
              <a:xfrm flipH="1">
                <a:off x="2640" y="1872"/>
                <a:ext cx="91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Text Box 18"/>
              <p:cNvSpPr txBox="1">
                <a:spLocks noChangeArrowheads="1"/>
              </p:cNvSpPr>
              <p:nvPr/>
            </p:nvSpPr>
            <p:spPr bwMode="auto">
              <a:xfrm>
                <a:off x="3600" y="1776"/>
                <a:ext cx="187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Compute a “mini” Global Alignment to get Local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Based on Dot Plots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 Dot Plot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Dot Plot With 75% identity Filtering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213100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213100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07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3920084A-8CC1-4EAB-B302-68BF83F2583C}" type="slidenum"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48</a:t>
            </a:fld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</a:rPr>
              <a:t>Dotplot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for a small protein against itself</a:t>
            </a:r>
            <a:endParaRPr kumimoji="0" lang="fa-I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1419225"/>
            <a:ext cx="449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6" name="Line 4"/>
          <p:cNvSpPr>
            <a:spLocks noChangeShapeType="1"/>
          </p:cNvSpPr>
          <p:nvPr/>
        </p:nvSpPr>
        <p:spPr bwMode="auto">
          <a:xfrm flipH="1" flipV="1">
            <a:off x="3810000" y="3200400"/>
            <a:ext cx="685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495800" y="3352800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identity (i=j)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 flipV="1">
            <a:off x="3657600" y="5486400"/>
            <a:ext cx="685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4343400" y="5334000"/>
            <a:ext cx="3087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similarity of sequence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with other parts of itself</a:t>
            </a: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Alignments: Why?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genes in different species may be similar over short conserved regions and dissimilar over remaining regions.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Homeobox genes have a short region called the </a:t>
            </a:r>
            <a:r>
              <a:rPr lang="en-US" sz="3000" i="1" smtClean="0"/>
              <a:t>homeodomain</a:t>
            </a:r>
            <a:r>
              <a:rPr lang="en-US" sz="3000" smtClean="0"/>
              <a:t> that is highly conserved between species.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 global alignment would not find the homeodomain because it would try to align the ENTIRE sequence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14325"/>
            <a:ext cx="8809038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Local Alignment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Goal</a:t>
            </a:r>
            <a:r>
              <a:rPr lang="en-US" smtClean="0"/>
              <a:t>: Find the best local alignment between two strings</a:t>
            </a:r>
            <a:endParaRPr lang="en-US" u="sng" smtClean="0"/>
          </a:p>
          <a:p>
            <a:pPr eaLnBrk="1" hangingPunct="1"/>
            <a:r>
              <a:rPr lang="en-US" u="sng" smtClean="0"/>
              <a:t>Input</a:t>
            </a:r>
            <a:r>
              <a:rPr lang="en-US" smtClean="0"/>
              <a:t> : Strings </a:t>
            </a:r>
            <a:r>
              <a:rPr lang="en-US" b="1" smtClean="0"/>
              <a:t>v, w</a:t>
            </a:r>
            <a:r>
              <a:rPr lang="en-US" smtClean="0"/>
              <a:t> and scoring matrix </a:t>
            </a:r>
            <a:r>
              <a:rPr lang="el-GR" i="1" smtClean="0"/>
              <a:t>δ</a:t>
            </a:r>
          </a:p>
          <a:p>
            <a:pPr eaLnBrk="1" hangingPunct="1"/>
            <a:r>
              <a:rPr lang="en-US" u="sng" smtClean="0"/>
              <a:t>Output</a:t>
            </a:r>
            <a:r>
              <a:rPr lang="en-US" smtClean="0"/>
              <a:t> : Alignment of substrings of </a:t>
            </a:r>
            <a:r>
              <a:rPr lang="en-US" b="1" smtClean="0"/>
              <a:t>v</a:t>
            </a:r>
            <a:r>
              <a:rPr lang="en-US" smtClean="0"/>
              <a:t> and </a:t>
            </a:r>
            <a:r>
              <a:rPr lang="en-US" b="1" smtClean="0"/>
              <a:t>w </a:t>
            </a:r>
            <a:r>
              <a:rPr lang="en-US" smtClean="0"/>
              <a:t>whose alignment score is maximum among all possible alignment of all possible substrings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Problem with this Problem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Long run time O(n</a:t>
            </a:r>
            <a:r>
              <a:rPr lang="en-US" baseline="30000" dirty="0" smtClean="0"/>
              <a:t>4</a:t>
            </a:r>
            <a:r>
              <a:rPr lang="en-US" dirty="0" smtClean="0"/>
              <a:t>):</a:t>
            </a:r>
          </a:p>
          <a:p>
            <a:pPr eaLnBrk="1" hangingPunct="1">
              <a:lnSpc>
                <a:spcPct val="90000"/>
              </a:lnSpc>
            </a:pPr>
            <a:endParaRPr lang="en-US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- In the grid of size </a:t>
            </a:r>
            <a:r>
              <a:rPr lang="en-US" i="1" dirty="0" smtClean="0"/>
              <a:t>n x n</a:t>
            </a:r>
            <a:r>
              <a:rPr lang="en-US" dirty="0" smtClean="0"/>
              <a:t> there are </a:t>
            </a:r>
            <a:r>
              <a:rPr lang="en-US" i="1" dirty="0" smtClean="0"/>
              <a:t>~n</a:t>
            </a:r>
            <a:r>
              <a:rPr lang="en-US" i="1" baseline="30000" dirty="0" smtClean="0"/>
              <a:t>2</a:t>
            </a:r>
            <a:r>
              <a:rPr lang="en-US" dirty="0" smtClean="0"/>
              <a:t> vertices </a:t>
            </a:r>
            <a:r>
              <a:rPr lang="en-US" i="1" dirty="0" smtClean="0"/>
              <a:t>(</a:t>
            </a:r>
            <a:r>
              <a:rPr lang="en-US" i="1" dirty="0" err="1" smtClean="0"/>
              <a:t>i,j</a:t>
            </a:r>
            <a:r>
              <a:rPr lang="en-US" i="1" dirty="0" smtClean="0"/>
              <a:t>) </a:t>
            </a:r>
            <a:r>
              <a:rPr lang="en-US" dirty="0" smtClean="0"/>
              <a:t>that may serve as a source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- For each such vertex computing alignments from </a:t>
            </a:r>
            <a:r>
              <a:rPr lang="en-US" i="1" dirty="0" smtClean="0"/>
              <a:t>(</a:t>
            </a:r>
            <a:r>
              <a:rPr lang="en-US" i="1" dirty="0" err="1" smtClean="0"/>
              <a:t>i,j</a:t>
            </a:r>
            <a:r>
              <a:rPr lang="en-US" i="1" dirty="0" smtClean="0"/>
              <a:t>)</a:t>
            </a:r>
            <a:r>
              <a:rPr lang="en-US" dirty="0" smtClean="0"/>
              <a:t> takes </a:t>
            </a:r>
            <a:r>
              <a:rPr lang="en-US" i="1" dirty="0" smtClean="0"/>
              <a:t>O(n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time.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Local Alignment Recurrence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1600200"/>
            <a:ext cx="8686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The largest value of </a:t>
            </a:r>
            <a:r>
              <a:rPr lang="en-US" sz="3000" i="1" dirty="0" err="1"/>
              <a:t>s</a:t>
            </a:r>
            <a:r>
              <a:rPr lang="en-US" sz="3000" i="1" baseline="-25000" dirty="0" err="1"/>
              <a:t>i,j</a:t>
            </a:r>
            <a:r>
              <a:rPr lang="en-US" sz="3000" dirty="0"/>
              <a:t> over the whole edit graph is the score of the best local alignment.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The recurrence: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3965575"/>
            <a:ext cx="5105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>
                <a:latin typeface="Sylfaen" pitchFamily="18" charset="0"/>
              </a:rPr>
              <a:t>                      0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i="1">
                <a:latin typeface="Sylfaen" pitchFamily="18" charset="0"/>
              </a:rPr>
              <a:t>s</a:t>
            </a:r>
            <a:r>
              <a:rPr lang="en-US" sz="2400" i="1" baseline="-25000">
                <a:latin typeface="Sylfaen" pitchFamily="18" charset="0"/>
              </a:rPr>
              <a:t>i,j</a:t>
            </a:r>
            <a:r>
              <a:rPr lang="en-US" sz="2400" i="1">
                <a:latin typeface="Sylfaen" pitchFamily="18" charset="0"/>
              </a:rPr>
              <a:t>   = max     s</a:t>
            </a:r>
            <a:r>
              <a:rPr lang="en-US" sz="2400" i="1" baseline="-25000">
                <a:latin typeface="Sylfaen" pitchFamily="18" charset="0"/>
              </a:rPr>
              <a:t>i-1,j-1</a:t>
            </a:r>
            <a:r>
              <a:rPr lang="en-US" sz="2400" i="1">
                <a:latin typeface="Sylfaen" pitchFamily="18" charset="0"/>
              </a:rPr>
              <a:t> + </a:t>
            </a:r>
            <a:r>
              <a:rPr lang="el-GR" sz="2400" i="1">
                <a:latin typeface="Sylfaen" pitchFamily="18" charset="0"/>
              </a:rPr>
              <a:t>δ</a:t>
            </a:r>
            <a:r>
              <a:rPr lang="en-US" sz="2400" i="1" baseline="-25000">
                <a:latin typeface="Sylfaen" pitchFamily="18" charset="0"/>
              </a:rPr>
              <a:t> </a:t>
            </a:r>
            <a:r>
              <a:rPr lang="en-US" sz="2400" i="1">
                <a:latin typeface="Sylfaen" pitchFamily="18" charset="0"/>
              </a:rPr>
              <a:t>(v</a:t>
            </a:r>
            <a:r>
              <a:rPr lang="en-US" sz="2400" i="1" baseline="-25000">
                <a:latin typeface="Sylfaen" pitchFamily="18" charset="0"/>
              </a:rPr>
              <a:t>i</a:t>
            </a:r>
            <a:r>
              <a:rPr lang="en-US" sz="2400" i="1">
                <a:latin typeface="Sylfaen" pitchFamily="18" charset="0"/>
              </a:rPr>
              <a:t>, w</a:t>
            </a:r>
            <a:r>
              <a:rPr lang="en-US" sz="2400" i="1" baseline="-25000">
                <a:latin typeface="Sylfaen" pitchFamily="18" charset="0"/>
              </a:rPr>
              <a:t>j</a:t>
            </a:r>
            <a:r>
              <a:rPr lang="en-US" sz="2400" i="1">
                <a:latin typeface="Sylfae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i="1">
                <a:latin typeface="Sylfaen" pitchFamily="18" charset="0"/>
              </a:rPr>
              <a:t>                     s </a:t>
            </a:r>
            <a:r>
              <a:rPr lang="en-US" sz="2400" i="1" baseline="-25000">
                <a:latin typeface="Sylfaen" pitchFamily="18" charset="0"/>
              </a:rPr>
              <a:t>i-1,j</a:t>
            </a:r>
            <a:r>
              <a:rPr lang="en-US" sz="2400" i="1">
                <a:latin typeface="Sylfaen" pitchFamily="18" charset="0"/>
              </a:rPr>
              <a:t>  + </a:t>
            </a:r>
            <a:r>
              <a:rPr lang="el-GR" sz="2400" i="1">
                <a:latin typeface="Sylfaen" pitchFamily="18" charset="0"/>
              </a:rPr>
              <a:t>δ</a:t>
            </a:r>
            <a:r>
              <a:rPr lang="en-US" sz="2400" i="1" baseline="-25000">
                <a:latin typeface="Sylfaen" pitchFamily="18" charset="0"/>
              </a:rPr>
              <a:t> </a:t>
            </a:r>
            <a:r>
              <a:rPr lang="en-US" sz="2400" i="1">
                <a:latin typeface="Sylfaen" pitchFamily="18" charset="0"/>
              </a:rPr>
              <a:t>(v</a:t>
            </a:r>
            <a:r>
              <a:rPr lang="en-US" sz="2400" i="1" baseline="-25000">
                <a:latin typeface="Sylfaen" pitchFamily="18" charset="0"/>
              </a:rPr>
              <a:t>i</a:t>
            </a:r>
            <a:r>
              <a:rPr lang="en-US" sz="2400" i="1">
                <a:latin typeface="Sylfaen" pitchFamily="18" charset="0"/>
              </a:rPr>
              <a:t>, -)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>
                <a:latin typeface="Sylfaen" pitchFamily="18" charset="0"/>
              </a:rPr>
              <a:t>                     </a:t>
            </a:r>
            <a:r>
              <a:rPr lang="en-US" sz="2400" i="1">
                <a:latin typeface="Sylfaen" pitchFamily="18" charset="0"/>
              </a:rPr>
              <a:t>s </a:t>
            </a:r>
            <a:r>
              <a:rPr lang="en-US" sz="2400" i="1" baseline="-25000">
                <a:latin typeface="Sylfaen" pitchFamily="18" charset="0"/>
              </a:rPr>
              <a:t>i,j-1</a:t>
            </a:r>
            <a:r>
              <a:rPr lang="en-US" sz="2400" i="1">
                <a:latin typeface="Sylfaen" pitchFamily="18" charset="0"/>
              </a:rPr>
              <a:t> + </a:t>
            </a:r>
            <a:r>
              <a:rPr lang="el-GR" sz="2400" i="1">
                <a:latin typeface="Sylfaen" pitchFamily="18" charset="0"/>
              </a:rPr>
              <a:t>δ</a:t>
            </a:r>
            <a:r>
              <a:rPr lang="en-US" sz="2400" i="1" baseline="-25000">
                <a:latin typeface="Sylfaen" pitchFamily="18" charset="0"/>
              </a:rPr>
              <a:t> </a:t>
            </a:r>
            <a:r>
              <a:rPr lang="en-US" sz="2400" i="1">
                <a:latin typeface="Sylfaen" pitchFamily="18" charset="0"/>
              </a:rPr>
              <a:t>(-, w</a:t>
            </a:r>
            <a:r>
              <a:rPr lang="en-US" sz="2400" i="1" baseline="-25000">
                <a:latin typeface="Sylfaen" pitchFamily="18" charset="0"/>
              </a:rPr>
              <a:t>j</a:t>
            </a:r>
            <a:r>
              <a:rPr lang="en-US" sz="2400" i="1">
                <a:latin typeface="Sylfaen" pitchFamily="18" charset="0"/>
              </a:rPr>
              <a:t>)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 rot="10766606" flipH="1">
            <a:off x="2282825" y="4040188"/>
            <a:ext cx="304800" cy="159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erpetua"/>
              </a:rPr>
              <a:t>{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3657600"/>
            <a:ext cx="6172200" cy="2549525"/>
            <a:chOff x="2544" y="2112"/>
            <a:chExt cx="2976" cy="913"/>
          </a:xfrm>
        </p:grpSpPr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H="1">
              <a:off x="2544" y="2304"/>
              <a:ext cx="11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3696" y="2112"/>
              <a:ext cx="182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/>
                <a:t>Power of ZERO</a:t>
              </a:r>
              <a:r>
                <a:rPr lang="en-US" sz="2300"/>
                <a:t>: there is only this change from the original recurrence of a Global Alignment - since there is only one “free ride” edge entering into every vertex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 vs. Global Align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3996"/>
            <a:ext cx="7696200" cy="51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 vs. Global Align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489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600200"/>
            <a:ext cx="8686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 smtClean="0"/>
              <a:t>Better Gap penalty strategy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 dirty="0" smtClean="0"/>
              <a:t> -(</a:t>
            </a:r>
            <a:r>
              <a:rPr lang="el-GR" sz="3200" i="1" dirty="0" smtClean="0"/>
              <a:t>ρ</a:t>
            </a:r>
            <a:r>
              <a:rPr lang="en-US" sz="3200" i="1" dirty="0" smtClean="0"/>
              <a:t> +</a:t>
            </a:r>
            <a:r>
              <a:rPr lang="en-US" sz="3200" dirty="0" smtClean="0"/>
              <a:t> </a:t>
            </a:r>
            <a:r>
              <a:rPr lang="el-GR" sz="3200" i="1" dirty="0" smtClean="0"/>
              <a:t>σ</a:t>
            </a:r>
            <a:r>
              <a:rPr lang="en-US" sz="3200" i="1" dirty="0" smtClean="0"/>
              <a:t>x</a:t>
            </a:r>
            <a:r>
              <a:rPr lang="en-US" sz="3200" dirty="0" smtClean="0"/>
              <a:t>)</a:t>
            </a:r>
            <a:endParaRPr lang="en-US" sz="30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 smtClean="0"/>
              <a:t>Multiple Sequence Alignment</a:t>
            </a:r>
          </a:p>
          <a:p>
            <a:pPr marL="1714500" lvl="3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 b="1" dirty="0" smtClean="0"/>
              <a:t>	</a:t>
            </a:r>
            <a:endParaRPr lang="en-US" sz="1000" b="1" dirty="0" smtClean="0"/>
          </a:p>
          <a:p>
            <a:r>
              <a:rPr lang="en-US" sz="3200" b="1" dirty="0" smtClean="0"/>
              <a:t>			  x:	AC-GCGG-C		</a:t>
            </a:r>
          </a:p>
          <a:p>
            <a:r>
              <a:rPr lang="en-US" sz="3200" b="1" dirty="0" smtClean="0"/>
              <a:t>			  y:	AC-GC-GAG</a:t>
            </a:r>
          </a:p>
          <a:p>
            <a:r>
              <a:rPr lang="en-US" sz="3200" b="1" dirty="0" smtClean="0"/>
              <a:t>			  z:	GCCGC-GAG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Alignment Algorithms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04925"/>
            <a:ext cx="73342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85837"/>
            <a:ext cx="8020921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19137"/>
            <a:ext cx="766103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57263"/>
            <a:ext cx="74199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Sequences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Homolog</a:t>
            </a:r>
          </a:p>
          <a:p>
            <a:pPr lvl="1"/>
            <a:r>
              <a:rPr lang="en-US" dirty="0" smtClean="0"/>
              <a:t>Has a Common ancestor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/>
              <a:t>Ortholog</a:t>
            </a:r>
            <a:endParaRPr lang="en-US" dirty="0" smtClean="0"/>
          </a:p>
          <a:p>
            <a:pPr marL="1371600" lvl="2" indent="-457200">
              <a:buNone/>
            </a:pPr>
            <a:r>
              <a:rPr lang="en-US" dirty="0" smtClean="0"/>
              <a:t>	Gene or Protein Family Members In 2 different organism </a:t>
            </a:r>
          </a:p>
          <a:p>
            <a:pPr marL="1371600" lvl="2" indent="-457200">
              <a:buFont typeface="+mj-lt"/>
              <a:buAutoNum type="arabicPeriod" startAt="2"/>
            </a:pPr>
            <a:r>
              <a:rPr lang="en-US" dirty="0" err="1" smtClean="0"/>
              <a:t>Paralog</a:t>
            </a:r>
            <a:endParaRPr lang="en-US" dirty="0" smtClean="0"/>
          </a:p>
          <a:p>
            <a:pPr marL="1371600" lvl="2" indent="-457200">
              <a:buNone/>
            </a:pPr>
            <a:r>
              <a:rPr lang="en-US" dirty="0" smtClean="0"/>
              <a:t>	Gene or Protein Family Members In 1 organism</a:t>
            </a:r>
          </a:p>
          <a:p>
            <a:pPr marL="571500" indent="-457200"/>
            <a:r>
              <a:rPr lang="en-US" dirty="0" err="1" smtClean="0"/>
              <a:t>Xenolog</a:t>
            </a:r>
            <a:endParaRPr lang="en-US" dirty="0" smtClean="0"/>
          </a:p>
          <a:p>
            <a:pPr marL="971550" lvl="1" indent="-457200"/>
            <a:r>
              <a:rPr lang="en-US" dirty="0" smtClean="0"/>
              <a:t>Have Some Similarities but not from a common ancestor</a:t>
            </a:r>
          </a:p>
          <a:p>
            <a:pPr marL="1371600" lvl="2" indent="-457200"/>
            <a:endParaRPr lang="fa-I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819150"/>
            <a:ext cx="74390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71538"/>
            <a:ext cx="7429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928688"/>
            <a:ext cx="7334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Sequences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6802" name="Picture 4" descr="http://www.ncbi.nlm.nih.gov/Education/BLASTinfo/orthologs3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71600" y="1600200"/>
            <a:ext cx="6629400" cy="44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Sequences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</a:p>
          <a:p>
            <a:pPr lvl="1"/>
            <a:r>
              <a:rPr lang="en-US" dirty="0" smtClean="0"/>
              <a:t>Pairwise Sequence Alignment</a:t>
            </a:r>
          </a:p>
          <a:p>
            <a:pPr lvl="2"/>
            <a:r>
              <a:rPr lang="en-US" dirty="0" smtClean="0"/>
              <a:t>Between 2 Sequences</a:t>
            </a:r>
          </a:p>
          <a:p>
            <a:pPr lvl="1"/>
            <a:r>
              <a:rPr lang="en-US" dirty="0" smtClean="0"/>
              <a:t>Multiple Sequence Alignment</a:t>
            </a:r>
          </a:p>
          <a:p>
            <a:pPr lvl="2"/>
            <a:r>
              <a:rPr lang="en-US" dirty="0" smtClean="0"/>
              <a:t>Between more than 2 Sequences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6413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/>
              <a:t>Aligning Sequences without Insertions and Deletions: Hamming Distance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678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Given two DNA sequences </a:t>
            </a:r>
            <a:r>
              <a:rPr lang="en-US" sz="3000" b="1"/>
              <a:t>v</a:t>
            </a:r>
            <a:r>
              <a:rPr lang="en-US" sz="3000"/>
              <a:t> </a:t>
            </a:r>
            <a:r>
              <a:rPr lang="en-US" sz="3000" i="0"/>
              <a:t>and </a:t>
            </a:r>
            <a:r>
              <a:rPr lang="en-US" sz="3000" b="1"/>
              <a:t>w </a:t>
            </a:r>
            <a:r>
              <a:rPr lang="en-US" sz="3000" i="0"/>
              <a:t>: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828800" y="2727325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v 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33400" y="4191000"/>
            <a:ext cx="792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i="0"/>
              <a:t> The Hamming distance: </a:t>
            </a:r>
            <a:r>
              <a:rPr lang="en-US" sz="3000"/>
              <a:t>d</a:t>
            </a:r>
            <a:r>
              <a:rPr lang="en-US" sz="3000" baseline="-25000"/>
              <a:t>H</a:t>
            </a:r>
            <a:r>
              <a:rPr lang="en-US" sz="3000" i="0"/>
              <a:t>(</a:t>
            </a:r>
            <a:r>
              <a:rPr lang="en-US" sz="3000" b="1"/>
              <a:t>v</a:t>
            </a:r>
            <a:r>
              <a:rPr lang="en-US" sz="3000" i="0"/>
              <a:t>, </a:t>
            </a:r>
            <a:r>
              <a:rPr lang="en-US" sz="3000" b="1"/>
              <a:t>w</a:t>
            </a:r>
            <a:r>
              <a:rPr lang="en-US" sz="3000" i="0"/>
              <a:t>)  =  8 is large but the sequences are very similar</a:t>
            </a:r>
          </a:p>
          <a:p>
            <a:pPr>
              <a:spcBef>
                <a:spcPct val="50000"/>
              </a:spcBef>
              <a:buClr>
                <a:schemeClr val="accent1"/>
              </a:buClr>
            </a:pPr>
            <a:endParaRPr lang="en-US" sz="3000" i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2727325"/>
            <a:ext cx="2438400" cy="549275"/>
            <a:chOff x="816" y="1728"/>
            <a:chExt cx="1536" cy="346"/>
          </a:xfrm>
        </p:grpSpPr>
        <p:sp>
          <p:nvSpPr>
            <p:cNvPr id="146443" name="Text Box 11"/>
            <p:cNvSpPr txBox="1">
              <a:spLocks noChangeArrowheads="1"/>
            </p:cNvSpPr>
            <p:nvPr/>
          </p:nvSpPr>
          <p:spPr bwMode="auto">
            <a:xfrm>
              <a:off x="81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100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45" name="Text Box 13"/>
            <p:cNvSpPr txBox="1">
              <a:spLocks noChangeArrowheads="1"/>
            </p:cNvSpPr>
            <p:nvPr/>
          </p:nvSpPr>
          <p:spPr bwMode="auto">
            <a:xfrm>
              <a:off x="120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46" name="Text Box 14"/>
            <p:cNvSpPr txBox="1">
              <a:spLocks noChangeArrowheads="1"/>
            </p:cNvSpPr>
            <p:nvPr/>
          </p:nvSpPr>
          <p:spPr bwMode="auto">
            <a:xfrm>
              <a:off x="1392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47" name="Text Box 15"/>
            <p:cNvSpPr txBox="1">
              <a:spLocks noChangeArrowheads="1"/>
            </p:cNvSpPr>
            <p:nvPr/>
          </p:nvSpPr>
          <p:spPr bwMode="auto">
            <a:xfrm>
              <a:off x="1584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48" name="Text Box 16"/>
            <p:cNvSpPr txBox="1">
              <a:spLocks noChangeArrowheads="1"/>
            </p:cNvSpPr>
            <p:nvPr/>
          </p:nvSpPr>
          <p:spPr bwMode="auto">
            <a:xfrm>
              <a:off x="177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49" name="Text Box 17"/>
            <p:cNvSpPr txBox="1">
              <a:spLocks noChangeArrowheads="1"/>
            </p:cNvSpPr>
            <p:nvPr/>
          </p:nvSpPr>
          <p:spPr bwMode="auto">
            <a:xfrm>
              <a:off x="196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0" name="Text Box 18"/>
            <p:cNvSpPr txBox="1">
              <a:spLocks noChangeArrowheads="1"/>
            </p:cNvSpPr>
            <p:nvPr/>
          </p:nvSpPr>
          <p:spPr bwMode="auto">
            <a:xfrm>
              <a:off x="216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90800" y="3184525"/>
            <a:ext cx="2438400" cy="549275"/>
            <a:chOff x="816" y="1968"/>
            <a:chExt cx="1536" cy="346"/>
          </a:xfrm>
        </p:grpSpPr>
        <p:sp>
          <p:nvSpPr>
            <p:cNvPr id="146452" name="Text Box 20"/>
            <p:cNvSpPr txBox="1">
              <a:spLocks noChangeArrowheads="1"/>
            </p:cNvSpPr>
            <p:nvPr/>
          </p:nvSpPr>
          <p:spPr bwMode="auto">
            <a:xfrm>
              <a:off x="216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3" name="Text Box 21"/>
            <p:cNvSpPr txBox="1">
              <a:spLocks noChangeArrowheads="1"/>
            </p:cNvSpPr>
            <p:nvPr/>
          </p:nvSpPr>
          <p:spPr bwMode="auto">
            <a:xfrm>
              <a:off x="81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54" name="Text Box 22"/>
            <p:cNvSpPr txBox="1">
              <a:spLocks noChangeArrowheads="1"/>
            </p:cNvSpPr>
            <p:nvPr/>
          </p:nvSpPr>
          <p:spPr bwMode="auto">
            <a:xfrm>
              <a:off x="100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5" name="Text Box 23"/>
            <p:cNvSpPr txBox="1">
              <a:spLocks noChangeArrowheads="1"/>
            </p:cNvSpPr>
            <p:nvPr/>
          </p:nvSpPr>
          <p:spPr bwMode="auto">
            <a:xfrm>
              <a:off x="120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56" name="Text Box 24"/>
            <p:cNvSpPr txBox="1">
              <a:spLocks noChangeArrowheads="1"/>
            </p:cNvSpPr>
            <p:nvPr/>
          </p:nvSpPr>
          <p:spPr bwMode="auto">
            <a:xfrm>
              <a:off x="1392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7" name="Text Box 25"/>
            <p:cNvSpPr txBox="1">
              <a:spLocks noChangeArrowheads="1"/>
            </p:cNvSpPr>
            <p:nvPr/>
          </p:nvSpPr>
          <p:spPr bwMode="auto">
            <a:xfrm>
              <a:off x="1584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58" name="Text Box 26"/>
            <p:cNvSpPr txBox="1">
              <a:spLocks noChangeArrowheads="1"/>
            </p:cNvSpPr>
            <p:nvPr/>
          </p:nvSpPr>
          <p:spPr bwMode="auto">
            <a:xfrm>
              <a:off x="177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9" name="Text Box 27"/>
            <p:cNvSpPr txBox="1">
              <a:spLocks noChangeArrowheads="1"/>
            </p:cNvSpPr>
            <p:nvPr/>
          </p:nvSpPr>
          <p:spPr bwMode="auto">
            <a:xfrm>
              <a:off x="196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1828800" y="3184525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w</a:t>
            </a:r>
            <a:r>
              <a:rPr lang="en-US" sz="3000" b="1" i="0">
                <a:solidFill>
                  <a:schemeClr val="tx2"/>
                </a:solidFill>
              </a:rPr>
              <a:t>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2363</Words>
  <Application>Microsoft Office PowerPoint</Application>
  <PresentationFormat>On-screen Show (4:3)</PresentationFormat>
  <Paragraphs>677</Paragraphs>
  <Slides>62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Sequence Alignment </vt:lpstr>
      <vt:lpstr>Outline</vt:lpstr>
      <vt:lpstr>Problem Solving Approach</vt:lpstr>
      <vt:lpstr>DNA Sequence Comparison: First Success Story </vt:lpstr>
      <vt:lpstr>Slide 5</vt:lpstr>
      <vt:lpstr>Relation Of Sequences</vt:lpstr>
      <vt:lpstr>Relation Of Sequences</vt:lpstr>
      <vt:lpstr>Comparing Sequences</vt:lpstr>
      <vt:lpstr>Aligning Sequences without Insertions and Deletions: Hamming Distance</vt:lpstr>
      <vt:lpstr>Aligning Sequences with Insertions and Deletions</vt:lpstr>
      <vt:lpstr>Edit Distance</vt:lpstr>
      <vt:lpstr>Edit Distance vs Hamming Distance</vt:lpstr>
      <vt:lpstr>Edit Distance: Example</vt:lpstr>
      <vt:lpstr>Aligning DNA Sequences</vt:lpstr>
      <vt:lpstr>Longest Common Subsequence (LCS) – Alignment without Mismatches</vt:lpstr>
      <vt:lpstr>LCS: Dynamic Programming</vt:lpstr>
      <vt:lpstr>Edit Graph for LCS Problem</vt:lpstr>
      <vt:lpstr>Computing LCS</vt:lpstr>
      <vt:lpstr>Computing LCS (cont’d)</vt:lpstr>
      <vt:lpstr>Every Path in the Grid Corresponds to an Alignment </vt:lpstr>
      <vt:lpstr>Alignment as a Path in the Edit Graph</vt:lpstr>
      <vt:lpstr>Alignment: Dynamic Programming</vt:lpstr>
      <vt:lpstr>Backtracking Example</vt:lpstr>
      <vt:lpstr>LCS Algorithm</vt:lpstr>
      <vt:lpstr>Printing LCS: Backtracking</vt:lpstr>
      <vt:lpstr>LCS Runtime</vt:lpstr>
      <vt:lpstr>From LCS to Alignment: Change up the Scoring</vt:lpstr>
      <vt:lpstr>Simple Scoring</vt:lpstr>
      <vt:lpstr>The Global Alignment Problem</vt:lpstr>
      <vt:lpstr>Slide 30</vt:lpstr>
      <vt:lpstr>Scoring Matrices </vt:lpstr>
      <vt:lpstr>Making a Scoring Matrix</vt:lpstr>
      <vt:lpstr>Scoring Matrix: Example</vt:lpstr>
      <vt:lpstr>Conservation</vt:lpstr>
      <vt:lpstr>Scoring matrices</vt:lpstr>
      <vt:lpstr>PAM</vt:lpstr>
      <vt:lpstr>PAMX</vt:lpstr>
      <vt:lpstr>BLOSUM</vt:lpstr>
      <vt:lpstr>The Blosum50 Scoring Matrix</vt:lpstr>
      <vt:lpstr>Comparing PAM and BLOSUM</vt:lpstr>
      <vt:lpstr>Slide 41</vt:lpstr>
      <vt:lpstr>Local vs. Global Alignment</vt:lpstr>
      <vt:lpstr>Slide 43</vt:lpstr>
      <vt:lpstr>Local vs. Global Alignment</vt:lpstr>
      <vt:lpstr>Local vs. Global Alignment (cont’d)</vt:lpstr>
      <vt:lpstr>Local Alignment: Example</vt:lpstr>
      <vt:lpstr>Similarity Based on Dot Plots</vt:lpstr>
      <vt:lpstr>Slide 48</vt:lpstr>
      <vt:lpstr>Local Alignments: Why?</vt:lpstr>
      <vt:lpstr>The Local Alignment Problem</vt:lpstr>
      <vt:lpstr>The Problem with this Problem</vt:lpstr>
      <vt:lpstr>The Local Alignment Recurrence</vt:lpstr>
      <vt:lpstr>Local Align vs. Global Align</vt:lpstr>
      <vt:lpstr>Local Align vs. Global Align</vt:lpstr>
      <vt:lpstr>Further Reading</vt:lpstr>
      <vt:lpstr>Heuristic Alignment Algorithms</vt:lpstr>
      <vt:lpstr>Slide 57</vt:lpstr>
      <vt:lpstr>Slide 58</vt:lpstr>
      <vt:lpstr>Slide 59</vt:lpstr>
      <vt:lpstr>Slide 60</vt:lpstr>
      <vt:lpstr>Slide 61</vt:lpstr>
      <vt:lpstr>Slide 62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Programming: Edit Distance</dc:title>
  <dc:creator>Valued Acer Customer</dc:creator>
  <cp:lastModifiedBy>sulaimany</cp:lastModifiedBy>
  <cp:revision>31</cp:revision>
  <dcterms:created xsi:type="dcterms:W3CDTF">2011-10-23T14:04:08Z</dcterms:created>
  <dcterms:modified xsi:type="dcterms:W3CDTF">2013-11-06T18:32:38Z</dcterms:modified>
</cp:coreProperties>
</file>