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handoutMasterIdLst>
    <p:handoutMasterId r:id="rId28"/>
  </p:handoutMasterIdLst>
  <p:sldIdLst>
    <p:sldId id="257" r:id="rId5"/>
    <p:sldId id="258" r:id="rId6"/>
    <p:sldId id="262" r:id="rId7"/>
    <p:sldId id="264" r:id="rId8"/>
    <p:sldId id="265" r:id="rId9"/>
    <p:sldId id="261" r:id="rId10"/>
    <p:sldId id="266" r:id="rId11"/>
    <p:sldId id="267" r:id="rId12"/>
    <p:sldId id="274" r:id="rId13"/>
    <p:sldId id="275" r:id="rId14"/>
    <p:sldId id="270" r:id="rId15"/>
    <p:sldId id="276" r:id="rId16"/>
    <p:sldId id="277" r:id="rId17"/>
    <p:sldId id="268" r:id="rId18"/>
    <p:sldId id="269" r:id="rId19"/>
    <p:sldId id="278" r:id="rId20"/>
    <p:sldId id="279" r:id="rId21"/>
    <p:sldId id="271" r:id="rId22"/>
    <p:sldId id="280" r:id="rId23"/>
    <p:sldId id="272" r:id="rId24"/>
    <p:sldId id="273" r:id="rId25"/>
    <p:sldId id="26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04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E7D57-FF30-4066-A113-FCED6D806F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5F4A26-1C76-4A7F-930D-0B2EE8CB5A24}">
      <dgm:prSet phldrT="[Text]"/>
      <dgm:spPr/>
      <dgm:t>
        <a:bodyPr/>
        <a:lstStyle/>
        <a:p>
          <a:r>
            <a:rPr lang="en-US" b="1" i="0" dirty="0"/>
            <a:t>Creational patterns: </a:t>
          </a:r>
          <a:r>
            <a:rPr lang="en-US" b="0" i="0" dirty="0"/>
            <a:t>Provide various object creation mechanisms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A heading"/>
        </a:ext>
      </dgm:extLst>
    </dgm:pt>
    <dgm:pt modelId="{E1D094F8-E721-4D3A-94BD-42021134B10D}" type="parTrans" cxnId="{FD3BDC87-ABC4-415A-BA00-3B1A44CE60DB}">
      <dgm:prSet/>
      <dgm:spPr/>
      <dgm:t>
        <a:bodyPr/>
        <a:lstStyle/>
        <a:p>
          <a:endParaRPr lang="en-US"/>
        </a:p>
      </dgm:t>
    </dgm:pt>
    <dgm:pt modelId="{30219927-95FE-489B-9532-820F85DCB012}" type="sibTrans" cxnId="{FD3BDC87-ABC4-415A-BA00-3B1A44CE60DB}">
      <dgm:prSet/>
      <dgm:spPr/>
      <dgm:t>
        <a:bodyPr/>
        <a:lstStyle/>
        <a:p>
          <a:endParaRPr lang="en-US"/>
        </a:p>
      </dgm:t>
    </dgm:pt>
    <dgm:pt modelId="{CA5E69B5-37AD-426D-ADCE-4496C7EE6106}">
      <dgm:prSet phldrT="[Text]"/>
      <dgm:spPr/>
      <dgm:t>
        <a:bodyPr/>
        <a:lstStyle/>
        <a:p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A tasks"/>
        </a:ext>
      </dgm:extLst>
    </dgm:pt>
    <dgm:pt modelId="{5F3DC056-5744-4814-96CE-D76E13314AB7}" type="parTrans" cxnId="{B02CAB33-5ED4-47E4-81C9-EBA23D8E48FE}">
      <dgm:prSet/>
      <dgm:spPr/>
      <dgm:t>
        <a:bodyPr/>
        <a:lstStyle/>
        <a:p>
          <a:endParaRPr lang="en-US"/>
        </a:p>
      </dgm:t>
    </dgm:pt>
    <dgm:pt modelId="{BDED456A-5607-4183-AD54-919BA3E602A1}" type="sibTrans" cxnId="{B02CAB33-5ED4-47E4-81C9-EBA23D8E48FE}">
      <dgm:prSet/>
      <dgm:spPr/>
      <dgm:t>
        <a:bodyPr/>
        <a:lstStyle/>
        <a:p>
          <a:endParaRPr lang="en-US"/>
        </a:p>
      </dgm:t>
    </dgm:pt>
    <dgm:pt modelId="{11966083-172A-4D0B-AF10-414DEEF45F7D}">
      <dgm:prSet phldrT="[Text]"/>
      <dgm:spPr/>
      <dgm:t>
        <a:bodyPr/>
        <a:lstStyle/>
        <a:p>
          <a:r>
            <a:rPr lang="en-US" b="1" i="0" dirty="0"/>
            <a:t>Structural patterns: </a:t>
          </a:r>
          <a:r>
            <a:rPr lang="en-US" b="0" i="0" dirty="0"/>
            <a:t>Explain how to assemble objects and classes into larger structures, while keeping these structures flexible and efficient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B heading"/>
        </a:ext>
      </dgm:extLst>
    </dgm:pt>
    <dgm:pt modelId="{E8DAA823-B561-4ADE-82C7-60D03B9AA779}" type="parTrans" cxnId="{25F2E8DC-9CDC-472C-9DED-8BD0F432FA20}">
      <dgm:prSet/>
      <dgm:spPr/>
      <dgm:t>
        <a:bodyPr/>
        <a:lstStyle/>
        <a:p>
          <a:endParaRPr lang="en-US"/>
        </a:p>
      </dgm:t>
    </dgm:pt>
    <dgm:pt modelId="{0EDF481E-952B-4A6D-9B47-C5DF0C9FD933}" type="sibTrans" cxnId="{25F2E8DC-9CDC-472C-9DED-8BD0F432FA20}">
      <dgm:prSet/>
      <dgm:spPr/>
      <dgm:t>
        <a:bodyPr/>
        <a:lstStyle/>
        <a:p>
          <a:endParaRPr lang="en-US"/>
        </a:p>
      </dgm:t>
    </dgm:pt>
    <dgm:pt modelId="{AB0B3541-2BBF-43CD-8973-113F1D086578}">
      <dgm:prSet phldrT="[Text]"/>
      <dgm:spPr/>
      <dgm:t>
        <a:bodyPr/>
        <a:lstStyle/>
        <a:p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B tasks"/>
        </a:ext>
      </dgm:extLst>
    </dgm:pt>
    <dgm:pt modelId="{C2F69FEA-9A42-48F9-AF5D-79B760DCBD5A}" type="parTrans" cxnId="{10E5E320-2EED-4036-A1B3-33F113D3F661}">
      <dgm:prSet/>
      <dgm:spPr/>
      <dgm:t>
        <a:bodyPr/>
        <a:lstStyle/>
        <a:p>
          <a:endParaRPr lang="en-US"/>
        </a:p>
      </dgm:t>
    </dgm:pt>
    <dgm:pt modelId="{DDFF4DC4-F30A-4AC1-A79B-6D18010A8D99}" type="sibTrans" cxnId="{10E5E320-2EED-4036-A1B3-33F113D3F661}">
      <dgm:prSet/>
      <dgm:spPr/>
      <dgm:t>
        <a:bodyPr/>
        <a:lstStyle/>
        <a:p>
          <a:endParaRPr lang="en-US"/>
        </a:p>
      </dgm:t>
    </dgm:pt>
    <dgm:pt modelId="{769831B2-FFE1-4BB5-8CB7-C06F8038B582}">
      <dgm:prSet phldrT="[Text]"/>
      <dgm:spPr/>
      <dgm:t>
        <a:bodyPr/>
        <a:lstStyle/>
        <a:p>
          <a:r>
            <a:rPr lang="en-US" b="1" i="0" dirty="0"/>
            <a:t>Behavioral patterns: </a:t>
          </a:r>
          <a:r>
            <a:rPr lang="en-US" b="0" i="0" dirty="0"/>
            <a:t>Concerned with algorithms and the assignment of responsibilities between objects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C heading"/>
        </a:ext>
      </dgm:extLst>
    </dgm:pt>
    <dgm:pt modelId="{139F5F79-E65B-403D-9ABA-7832A1750A37}" type="parTrans" cxnId="{0581BFD0-4FB2-44E7-8E31-728CD0D4AD3F}">
      <dgm:prSet/>
      <dgm:spPr/>
      <dgm:t>
        <a:bodyPr/>
        <a:lstStyle/>
        <a:p>
          <a:endParaRPr lang="en-US"/>
        </a:p>
      </dgm:t>
    </dgm:pt>
    <dgm:pt modelId="{A6345A9F-C029-4E00-A73B-9276DB58BCBA}" type="sibTrans" cxnId="{0581BFD0-4FB2-44E7-8E31-728CD0D4AD3F}">
      <dgm:prSet/>
      <dgm:spPr/>
      <dgm:t>
        <a:bodyPr/>
        <a:lstStyle/>
        <a:p>
          <a:endParaRPr lang="en-US"/>
        </a:p>
      </dgm:t>
    </dgm:pt>
    <dgm:pt modelId="{8B77A199-5E32-4693-9AF2-3E5612DD843F}">
      <dgm:prSet phldrT="[Text]"/>
      <dgm:spPr/>
      <dgm:t>
        <a:bodyPr/>
        <a:lstStyle/>
        <a:p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C tasks"/>
        </a:ext>
      </dgm:extLst>
    </dgm:pt>
    <dgm:pt modelId="{98D80E72-9FB4-4564-AECE-FE7F5925C3BB}" type="parTrans" cxnId="{DFB14471-E5AF-4D5E-BA32-B368CBD38603}">
      <dgm:prSet/>
      <dgm:spPr/>
      <dgm:t>
        <a:bodyPr/>
        <a:lstStyle/>
        <a:p>
          <a:endParaRPr lang="en-US"/>
        </a:p>
      </dgm:t>
    </dgm:pt>
    <dgm:pt modelId="{3FBCC32A-83FB-4087-96B4-AFEB52FDF290}" type="sibTrans" cxnId="{DFB14471-E5AF-4D5E-BA32-B368CBD38603}">
      <dgm:prSet/>
      <dgm:spPr/>
      <dgm:t>
        <a:bodyPr/>
        <a:lstStyle/>
        <a:p>
          <a:endParaRPr lang="en-US"/>
        </a:p>
      </dgm:t>
    </dgm:pt>
    <dgm:pt modelId="{51D69D75-5512-4AD0-8E47-BB1C2DF71FCE}" type="pres">
      <dgm:prSet presAssocID="{242E7D57-FF30-4066-A113-FCED6D806FB1}" presName="linear" presStyleCnt="0">
        <dgm:presLayoutVars>
          <dgm:animLvl val="lvl"/>
          <dgm:resizeHandles val="exact"/>
        </dgm:presLayoutVars>
      </dgm:prSet>
      <dgm:spPr/>
    </dgm:pt>
    <dgm:pt modelId="{F5B6879E-6B01-4372-87ED-8E65C4103127}" type="pres">
      <dgm:prSet presAssocID="{7D5F4A26-1C76-4A7F-930D-0B2EE8CB5A24}" presName="parentText" presStyleLbl="node1" presStyleIdx="0" presStyleCnt="3" custScaleY="67802" custLinFactNeighborX="0" custLinFactNeighborY="-44708">
        <dgm:presLayoutVars>
          <dgm:chMax val="0"/>
          <dgm:bulletEnabled val="1"/>
        </dgm:presLayoutVars>
      </dgm:prSet>
      <dgm:spPr/>
    </dgm:pt>
    <dgm:pt modelId="{0D069A05-A95A-4125-9ED6-6E3191FF5531}" type="pres">
      <dgm:prSet presAssocID="{7D5F4A26-1C76-4A7F-930D-0B2EE8CB5A24}" presName="childText" presStyleLbl="revTx" presStyleIdx="0" presStyleCnt="3" custScaleY="84937" custLinFactNeighborX="0" custLinFactNeighborY="-58379">
        <dgm:presLayoutVars>
          <dgm:bulletEnabled val="1"/>
        </dgm:presLayoutVars>
      </dgm:prSet>
      <dgm:spPr/>
    </dgm:pt>
    <dgm:pt modelId="{931DCB45-6C6F-4887-A45B-553F0F0AB816}" type="pres">
      <dgm:prSet presAssocID="{11966083-172A-4D0B-AF10-414DEEF45F7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EFAA2E6-5811-4032-B7E7-410E211A574F}" type="pres">
      <dgm:prSet presAssocID="{11966083-172A-4D0B-AF10-414DEEF45F7D}" presName="childText" presStyleLbl="revTx" presStyleIdx="1" presStyleCnt="3">
        <dgm:presLayoutVars>
          <dgm:bulletEnabled val="1"/>
        </dgm:presLayoutVars>
      </dgm:prSet>
      <dgm:spPr/>
    </dgm:pt>
    <dgm:pt modelId="{49D8221D-5689-41C8-9547-6ED636FDA9CB}" type="pres">
      <dgm:prSet presAssocID="{769831B2-FFE1-4BB5-8CB7-C06F8038B58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55D37AE-E663-42AC-BA43-052337C9F108}" type="pres">
      <dgm:prSet presAssocID="{769831B2-FFE1-4BB5-8CB7-C06F8038B58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7C24F61D-54EC-49F6-823C-C50A881816FF}" type="presOf" srcId="{11966083-172A-4D0B-AF10-414DEEF45F7D}" destId="{931DCB45-6C6F-4887-A45B-553F0F0AB816}" srcOrd="0" destOrd="0" presId="urn:microsoft.com/office/officeart/2005/8/layout/vList2"/>
    <dgm:cxn modelId="{10E5E320-2EED-4036-A1B3-33F113D3F661}" srcId="{11966083-172A-4D0B-AF10-414DEEF45F7D}" destId="{AB0B3541-2BBF-43CD-8973-113F1D086578}" srcOrd="0" destOrd="0" parTransId="{C2F69FEA-9A42-48F9-AF5D-79B760DCBD5A}" sibTransId="{DDFF4DC4-F30A-4AC1-A79B-6D18010A8D99}"/>
    <dgm:cxn modelId="{82F11721-0D61-4937-BA4A-1D7EB22A2848}" type="presOf" srcId="{7D5F4A26-1C76-4A7F-930D-0B2EE8CB5A24}" destId="{F5B6879E-6B01-4372-87ED-8E65C4103127}" srcOrd="0" destOrd="0" presId="urn:microsoft.com/office/officeart/2005/8/layout/vList2"/>
    <dgm:cxn modelId="{B02CAB33-5ED4-47E4-81C9-EBA23D8E48FE}" srcId="{7D5F4A26-1C76-4A7F-930D-0B2EE8CB5A24}" destId="{CA5E69B5-37AD-426D-ADCE-4496C7EE6106}" srcOrd="0" destOrd="0" parTransId="{5F3DC056-5744-4814-96CE-D76E13314AB7}" sibTransId="{BDED456A-5607-4183-AD54-919BA3E602A1}"/>
    <dgm:cxn modelId="{04B17A44-24B9-4C24-AC3B-0F6F0E8611AF}" type="presOf" srcId="{8B77A199-5E32-4693-9AF2-3E5612DD843F}" destId="{255D37AE-E663-42AC-BA43-052337C9F108}" srcOrd="0" destOrd="0" presId="urn:microsoft.com/office/officeart/2005/8/layout/vList2"/>
    <dgm:cxn modelId="{DFB14471-E5AF-4D5E-BA32-B368CBD38603}" srcId="{769831B2-FFE1-4BB5-8CB7-C06F8038B582}" destId="{8B77A199-5E32-4693-9AF2-3E5612DD843F}" srcOrd="0" destOrd="0" parTransId="{98D80E72-9FB4-4564-AECE-FE7F5925C3BB}" sibTransId="{3FBCC32A-83FB-4087-96B4-AFEB52FDF290}"/>
    <dgm:cxn modelId="{E360C557-EF56-4C82-B73B-BA47D7760250}" type="presOf" srcId="{242E7D57-FF30-4066-A113-FCED6D806FB1}" destId="{51D69D75-5512-4AD0-8E47-BB1C2DF71FCE}" srcOrd="0" destOrd="0" presId="urn:microsoft.com/office/officeart/2005/8/layout/vList2"/>
    <dgm:cxn modelId="{FD3BDC87-ABC4-415A-BA00-3B1A44CE60DB}" srcId="{242E7D57-FF30-4066-A113-FCED6D806FB1}" destId="{7D5F4A26-1C76-4A7F-930D-0B2EE8CB5A24}" srcOrd="0" destOrd="0" parTransId="{E1D094F8-E721-4D3A-94BD-42021134B10D}" sibTransId="{30219927-95FE-489B-9532-820F85DCB012}"/>
    <dgm:cxn modelId="{1AB3F5AD-B7AB-4FB8-8105-6EE45B14170D}" type="presOf" srcId="{AB0B3541-2BBF-43CD-8973-113F1D086578}" destId="{BEFAA2E6-5811-4032-B7E7-410E211A574F}" srcOrd="0" destOrd="0" presId="urn:microsoft.com/office/officeart/2005/8/layout/vList2"/>
    <dgm:cxn modelId="{7CAF95C5-A57D-4F7B-AF10-F557033BB226}" type="presOf" srcId="{CA5E69B5-37AD-426D-ADCE-4496C7EE6106}" destId="{0D069A05-A95A-4125-9ED6-6E3191FF5531}" srcOrd="0" destOrd="0" presId="urn:microsoft.com/office/officeart/2005/8/layout/vList2"/>
    <dgm:cxn modelId="{0581BFD0-4FB2-44E7-8E31-728CD0D4AD3F}" srcId="{242E7D57-FF30-4066-A113-FCED6D806FB1}" destId="{769831B2-FFE1-4BB5-8CB7-C06F8038B582}" srcOrd="2" destOrd="0" parTransId="{139F5F79-E65B-403D-9ABA-7832A1750A37}" sibTransId="{A6345A9F-C029-4E00-A73B-9276DB58BCBA}"/>
    <dgm:cxn modelId="{25F2E8DC-9CDC-472C-9DED-8BD0F432FA20}" srcId="{242E7D57-FF30-4066-A113-FCED6D806FB1}" destId="{11966083-172A-4D0B-AF10-414DEEF45F7D}" srcOrd="1" destOrd="0" parTransId="{E8DAA823-B561-4ADE-82C7-60D03B9AA779}" sibTransId="{0EDF481E-952B-4A6D-9B47-C5DF0C9FD933}"/>
    <dgm:cxn modelId="{005398E6-71C0-4395-91C0-E635155C4614}" type="presOf" srcId="{769831B2-FFE1-4BB5-8CB7-C06F8038B582}" destId="{49D8221D-5689-41C8-9547-6ED636FDA9CB}" srcOrd="0" destOrd="0" presId="urn:microsoft.com/office/officeart/2005/8/layout/vList2"/>
    <dgm:cxn modelId="{A2B0237D-F1B1-495A-9969-03CF75CB26F4}" type="presParOf" srcId="{51D69D75-5512-4AD0-8E47-BB1C2DF71FCE}" destId="{F5B6879E-6B01-4372-87ED-8E65C4103127}" srcOrd="0" destOrd="0" presId="urn:microsoft.com/office/officeart/2005/8/layout/vList2"/>
    <dgm:cxn modelId="{47B4520B-8505-4D83-9CB4-9B273D822D4E}" type="presParOf" srcId="{51D69D75-5512-4AD0-8E47-BB1C2DF71FCE}" destId="{0D069A05-A95A-4125-9ED6-6E3191FF5531}" srcOrd="1" destOrd="0" presId="urn:microsoft.com/office/officeart/2005/8/layout/vList2"/>
    <dgm:cxn modelId="{A9BA0423-B71C-4024-BC1B-0E0FEEB7D65A}" type="presParOf" srcId="{51D69D75-5512-4AD0-8E47-BB1C2DF71FCE}" destId="{931DCB45-6C6F-4887-A45B-553F0F0AB816}" srcOrd="2" destOrd="0" presId="urn:microsoft.com/office/officeart/2005/8/layout/vList2"/>
    <dgm:cxn modelId="{A2B9CD35-0725-427A-AB8B-D591A19A28A3}" type="presParOf" srcId="{51D69D75-5512-4AD0-8E47-BB1C2DF71FCE}" destId="{BEFAA2E6-5811-4032-B7E7-410E211A574F}" srcOrd="3" destOrd="0" presId="urn:microsoft.com/office/officeart/2005/8/layout/vList2"/>
    <dgm:cxn modelId="{998EA1A8-183C-43A6-A4DA-9198E1CD7BE8}" type="presParOf" srcId="{51D69D75-5512-4AD0-8E47-BB1C2DF71FCE}" destId="{49D8221D-5689-41C8-9547-6ED636FDA9CB}" srcOrd="4" destOrd="0" presId="urn:microsoft.com/office/officeart/2005/8/layout/vList2"/>
    <dgm:cxn modelId="{ED96D63E-A4F3-4471-B642-1827711B378F}" type="presParOf" srcId="{51D69D75-5512-4AD0-8E47-BB1C2DF71FCE}" destId="{255D37AE-E663-42AC-BA43-052337C9F10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6879E-6B01-4372-87ED-8E65C4103127}">
      <dsp:nvSpPr>
        <dsp:cNvPr id="0" name=""/>
        <dsp:cNvSpPr/>
      </dsp:nvSpPr>
      <dsp:spPr>
        <a:xfrm>
          <a:off x="0" y="171630"/>
          <a:ext cx="6049616" cy="872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dirty="0"/>
            <a:t>Creational patterns: </a:t>
          </a:r>
          <a:r>
            <a:rPr lang="en-US" sz="2200" b="0" i="0" kern="1200" dirty="0"/>
            <a:t>Provide various object creation mechanisms</a:t>
          </a:r>
          <a:endParaRPr lang="en-US" sz="2200" kern="1200" dirty="0"/>
        </a:p>
      </dsp:txBody>
      <dsp:txXfrm>
        <a:off x="42585" y="214215"/>
        <a:ext cx="5964446" cy="787193"/>
      </dsp:txXfrm>
    </dsp:sp>
    <dsp:sp modelId="{0D069A05-A95A-4125-9ED6-6E3191FF5531}">
      <dsp:nvSpPr>
        <dsp:cNvPr id="0" name=""/>
        <dsp:cNvSpPr/>
      </dsp:nvSpPr>
      <dsp:spPr>
        <a:xfrm>
          <a:off x="0" y="463153"/>
          <a:ext cx="6049616" cy="32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7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/>
        </a:p>
      </dsp:txBody>
      <dsp:txXfrm>
        <a:off x="0" y="463153"/>
        <a:ext cx="6049616" cy="323508"/>
      </dsp:txXfrm>
    </dsp:sp>
    <dsp:sp modelId="{931DCB45-6C6F-4887-A45B-553F0F0AB816}">
      <dsp:nvSpPr>
        <dsp:cNvPr id="0" name=""/>
        <dsp:cNvSpPr/>
      </dsp:nvSpPr>
      <dsp:spPr>
        <a:xfrm>
          <a:off x="0" y="1537786"/>
          <a:ext cx="6049616" cy="12866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dirty="0"/>
            <a:t>Structural patterns: </a:t>
          </a:r>
          <a:r>
            <a:rPr lang="en-US" sz="2200" b="0" i="0" kern="1200" dirty="0"/>
            <a:t>Explain how to assemble objects and classes into larger structures, while keeping these structures flexible and efficient</a:t>
          </a:r>
          <a:endParaRPr lang="en-US" sz="2200" kern="1200" dirty="0"/>
        </a:p>
      </dsp:txBody>
      <dsp:txXfrm>
        <a:off x="62808" y="1600594"/>
        <a:ext cx="5924000" cy="1161018"/>
      </dsp:txXfrm>
    </dsp:sp>
    <dsp:sp modelId="{BEFAA2E6-5811-4032-B7E7-410E211A574F}">
      <dsp:nvSpPr>
        <dsp:cNvPr id="0" name=""/>
        <dsp:cNvSpPr/>
      </dsp:nvSpPr>
      <dsp:spPr>
        <a:xfrm>
          <a:off x="0" y="2824420"/>
          <a:ext cx="6049616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7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/>
        </a:p>
      </dsp:txBody>
      <dsp:txXfrm>
        <a:off x="0" y="2824420"/>
        <a:ext cx="6049616" cy="380880"/>
      </dsp:txXfrm>
    </dsp:sp>
    <dsp:sp modelId="{49D8221D-5689-41C8-9547-6ED636FDA9CB}">
      <dsp:nvSpPr>
        <dsp:cNvPr id="0" name=""/>
        <dsp:cNvSpPr/>
      </dsp:nvSpPr>
      <dsp:spPr>
        <a:xfrm>
          <a:off x="0" y="3205300"/>
          <a:ext cx="6049616" cy="12866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dirty="0"/>
            <a:t>Behavioral patterns: </a:t>
          </a:r>
          <a:r>
            <a:rPr lang="en-US" sz="2200" b="0" i="0" kern="1200" dirty="0"/>
            <a:t>Concerned with algorithms and the assignment of responsibilities between objects</a:t>
          </a:r>
          <a:endParaRPr lang="en-US" sz="2200" kern="1200" dirty="0"/>
        </a:p>
      </dsp:txBody>
      <dsp:txXfrm>
        <a:off x="62808" y="3268108"/>
        <a:ext cx="5924000" cy="1161018"/>
      </dsp:txXfrm>
    </dsp:sp>
    <dsp:sp modelId="{255D37AE-E663-42AC-BA43-052337C9F108}">
      <dsp:nvSpPr>
        <dsp:cNvPr id="0" name=""/>
        <dsp:cNvSpPr/>
      </dsp:nvSpPr>
      <dsp:spPr>
        <a:xfrm>
          <a:off x="0" y="4491934"/>
          <a:ext cx="6049616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7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/>
        </a:p>
      </dsp:txBody>
      <dsp:txXfrm>
        <a:off x="0" y="4491934"/>
        <a:ext cx="6049616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4/16/2023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4/16/2023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C13F-2D2A-49BA-966D-6530A12E7C15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refactoring.guru/design-patterns" TargetMode="External"/><Relationship Id="rId2" Type="http://schemas.openxmlformats.org/officeDocument/2006/relationships/hyperlink" Target="https://suzdalnitski.medium.com/oop-design-patterns-bd2c4fb3014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Patterns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Rashed Fatehi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Strategy pattern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5EE731-F8C2-1243-5823-63C7FBB03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5625"/>
            <a:ext cx="11085443" cy="439258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ExampleApplication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main()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Create context object.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Read first number.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Read last number.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Read the desired action from user input.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(action == addition) then	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context.setStrategy</a:t>
            </a:r>
            <a:r>
              <a:rPr lang="en-US" dirty="0">
                <a:solidFill>
                  <a:schemeClr val="tx1"/>
                </a:solidFill>
              </a:rPr>
              <a:t>(new </a:t>
            </a:r>
            <a:r>
              <a:rPr lang="en-US" dirty="0" err="1">
                <a:solidFill>
                  <a:schemeClr val="tx1"/>
                </a:solidFill>
              </a:rPr>
              <a:t>ConcreteStrategyAdd</a:t>
            </a:r>
            <a:r>
              <a:rPr lang="en-US" dirty="0">
                <a:solidFill>
                  <a:schemeClr val="tx1"/>
                </a:solidFill>
              </a:rPr>
              <a:t>())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(action == subtraction)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context.setStrategy</a:t>
            </a:r>
            <a:r>
              <a:rPr lang="en-US" dirty="0">
                <a:solidFill>
                  <a:schemeClr val="tx1"/>
                </a:solidFill>
              </a:rPr>
              <a:t>(new </a:t>
            </a:r>
            <a:r>
              <a:rPr lang="en-US" dirty="0" err="1">
                <a:solidFill>
                  <a:schemeClr val="tx1"/>
                </a:solidFill>
              </a:rPr>
              <a:t>ConcreteStrategySubtract</a:t>
            </a:r>
            <a:r>
              <a:rPr lang="en-US" dirty="0">
                <a:solidFill>
                  <a:schemeClr val="tx1"/>
                </a:solidFill>
              </a:rPr>
              <a:t>())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result = </a:t>
            </a:r>
            <a:r>
              <a:rPr lang="en-US" dirty="0" err="1">
                <a:solidFill>
                  <a:schemeClr val="tx1"/>
                </a:solidFill>
              </a:rPr>
              <a:t>context.executeStrategy</a:t>
            </a:r>
            <a:r>
              <a:rPr lang="en-US" dirty="0">
                <a:solidFill>
                  <a:schemeClr val="tx1"/>
                </a:solidFill>
              </a:rPr>
              <a:t>(First number, Second number)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Print result</a:t>
            </a:r>
          </a:p>
        </p:txBody>
      </p:sp>
    </p:spTree>
    <p:extLst>
      <p:ext uri="{BB962C8B-B14F-4D97-AF65-F5344CB8AC3E}">
        <p14:creationId xmlns:p14="http://schemas.microsoft.com/office/powerpoint/2010/main" val="276340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Decorator pattern (Wrapper class)</a:t>
            </a:r>
          </a:p>
        </p:txBody>
      </p:sp>
      <p:pic>
        <p:nvPicPr>
          <p:cNvPr id="4098" name="Picture 2" descr="Decorator">
            <a:extLst>
              <a:ext uri="{FF2B5EF4-FFF2-40B4-BE49-F238E27FC236}">
                <a16:creationId xmlns:a16="http://schemas.microsoft.com/office/drawing/2014/main" id="{5FD268A4-52E7-85BF-1C85-508475A0E6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285999"/>
            <a:ext cx="11337235" cy="393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478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Decorator pattern (Wrapper class)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142D1D-4B42-F098-8DC7-5D173934B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3925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OddOrEvenDecorator</a:t>
            </a:r>
            <a:r>
              <a:rPr lang="en-US" dirty="0">
                <a:solidFill>
                  <a:schemeClr val="tx1"/>
                </a:solidFill>
              </a:rPr>
              <a:t> implements </a:t>
            </a:r>
            <a:r>
              <a:rPr lang="en-US" dirty="0" err="1">
                <a:solidFill>
                  <a:schemeClr val="tx1"/>
                </a:solidFill>
              </a:rPr>
              <a:t>IStrategy</a:t>
            </a:r>
            <a:r>
              <a:rPr lang="en-US" dirty="0">
                <a:solidFill>
                  <a:schemeClr val="tx1"/>
                </a:solidFill>
              </a:rPr>
              <a:t> is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Private _strategy: </a:t>
            </a:r>
            <a:r>
              <a:rPr lang="en-US" dirty="0" err="1">
                <a:solidFill>
                  <a:schemeClr val="tx1"/>
                </a:solidFill>
              </a:rPr>
              <a:t>IStrategy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</a:t>
            </a:r>
            <a:r>
              <a:rPr lang="en-US" dirty="0" err="1">
                <a:solidFill>
                  <a:schemeClr val="tx1"/>
                </a:solidFill>
              </a:rPr>
              <a:t>executeStrategy</a:t>
            </a:r>
            <a:r>
              <a:rPr lang="en-US" dirty="0">
                <a:solidFill>
                  <a:schemeClr val="tx1"/>
                </a:solidFill>
              </a:rPr>
              <a:t>(int a, int b)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</a:t>
            </a:r>
            <a:r>
              <a:rPr lang="en-US" dirty="0" err="1">
                <a:solidFill>
                  <a:schemeClr val="tx1"/>
                </a:solidFill>
              </a:rPr>
              <a:t>strategy.execute</a:t>
            </a:r>
            <a:r>
              <a:rPr lang="en-US" dirty="0">
                <a:solidFill>
                  <a:schemeClr val="tx1"/>
                </a:solidFill>
              </a:rPr>
              <a:t>(a, b)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method </a:t>
            </a:r>
            <a:r>
              <a:rPr lang="en-US" dirty="0" err="1">
                <a:solidFill>
                  <a:schemeClr val="tx1"/>
                </a:solidFill>
              </a:rPr>
              <a:t>IsEven</a:t>
            </a:r>
            <a:r>
              <a:rPr lang="en-US" dirty="0">
                <a:solidFill>
                  <a:schemeClr val="tx1"/>
                </a:solidFill>
              </a:rPr>
              <a:t>(int a)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a % 2 == 0;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method </a:t>
            </a:r>
            <a:r>
              <a:rPr lang="en-US" dirty="0" err="1">
                <a:solidFill>
                  <a:schemeClr val="tx1"/>
                </a:solidFill>
              </a:rPr>
              <a:t>IsOdd</a:t>
            </a:r>
            <a:r>
              <a:rPr lang="en-US" dirty="0">
                <a:solidFill>
                  <a:schemeClr val="tx1"/>
                </a:solidFill>
              </a:rPr>
              <a:t>(int a)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a % 2 != 0;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15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Decorator pattern (Wrapper class)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142D1D-4B42-F098-8DC7-5D173934B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3925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ExampleApplication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main()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Create context object.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Read first number.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Read last number.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Read the desired action from user input.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(action == addition) then	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context.setStrategy</a:t>
            </a:r>
            <a:r>
              <a:rPr lang="en-US" dirty="0">
                <a:solidFill>
                  <a:schemeClr val="tx1"/>
                </a:solidFill>
              </a:rPr>
              <a:t>(new </a:t>
            </a:r>
            <a:r>
              <a:rPr lang="en-US" dirty="0" err="1">
                <a:solidFill>
                  <a:schemeClr val="tx1"/>
                </a:solidFill>
              </a:rPr>
              <a:t>OddOrEvenDecorator</a:t>
            </a:r>
            <a:r>
              <a:rPr lang="en-US" dirty="0">
                <a:solidFill>
                  <a:schemeClr val="tx1"/>
                </a:solidFill>
              </a:rPr>
              <a:t> (new </a:t>
            </a:r>
            <a:r>
              <a:rPr lang="en-US" dirty="0" err="1">
                <a:solidFill>
                  <a:schemeClr val="tx1"/>
                </a:solidFill>
              </a:rPr>
              <a:t>ConcreteStrategyAdd</a:t>
            </a:r>
            <a:r>
              <a:rPr lang="en-US" dirty="0">
                <a:solidFill>
                  <a:schemeClr val="tx1"/>
                </a:solidFill>
              </a:rPr>
              <a:t>()))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(action == subtraction)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context.setStrategy</a:t>
            </a:r>
            <a:r>
              <a:rPr lang="en-US" dirty="0">
                <a:solidFill>
                  <a:schemeClr val="tx1"/>
                </a:solidFill>
              </a:rPr>
              <a:t>(new </a:t>
            </a:r>
            <a:r>
              <a:rPr lang="en-US" dirty="0" err="1">
                <a:solidFill>
                  <a:schemeClr val="tx1"/>
                </a:solidFill>
              </a:rPr>
              <a:t>OddOrEvenDecorator</a:t>
            </a:r>
            <a:r>
              <a:rPr lang="en-US" dirty="0">
                <a:solidFill>
                  <a:schemeClr val="tx1"/>
                </a:solidFill>
              </a:rPr>
              <a:t> (new </a:t>
            </a:r>
            <a:r>
              <a:rPr lang="en-US" dirty="0" err="1">
                <a:solidFill>
                  <a:schemeClr val="tx1"/>
                </a:solidFill>
              </a:rPr>
              <a:t>ConcreteStrategySubtract</a:t>
            </a:r>
            <a:r>
              <a:rPr lang="en-US" dirty="0">
                <a:solidFill>
                  <a:schemeClr val="tx1"/>
                </a:solidFill>
              </a:rPr>
              <a:t>()))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result = context. </a:t>
            </a:r>
            <a:r>
              <a:rPr lang="en-US" dirty="0" err="1">
                <a:solidFill>
                  <a:schemeClr val="tx1"/>
                </a:solidFill>
              </a:rPr>
              <a:t>Strategy.IsOdd</a:t>
            </a:r>
            <a:r>
              <a:rPr lang="en-US" dirty="0">
                <a:solidFill>
                  <a:schemeClr val="tx1"/>
                </a:solidFill>
              </a:rPr>
              <a:t>(First number)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Print result</a:t>
            </a:r>
          </a:p>
        </p:txBody>
      </p:sp>
    </p:spTree>
    <p:extLst>
      <p:ext uri="{BB962C8B-B14F-4D97-AF65-F5344CB8AC3E}">
        <p14:creationId xmlns:p14="http://schemas.microsoft.com/office/powerpoint/2010/main" val="3751630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Facade pattern</a:t>
            </a:r>
          </a:p>
        </p:txBody>
      </p:sp>
      <p:pic>
        <p:nvPicPr>
          <p:cNvPr id="2052" name="Picture 4" descr="Garage Door Remote System - Garage Door Openers Installation">
            <a:extLst>
              <a:ext uri="{FF2B5EF4-FFF2-40B4-BE49-F238E27FC236}">
                <a16:creationId xmlns:a16="http://schemas.microsoft.com/office/drawing/2014/main" id="{A8A2B259-FD24-BCF2-B5BF-747B530B0E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825625"/>
            <a:ext cx="11337235" cy="439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840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Factory method pattern</a:t>
            </a:r>
          </a:p>
        </p:txBody>
      </p:sp>
      <p:pic>
        <p:nvPicPr>
          <p:cNvPr id="3074" name="Picture 2" descr="Tesla factory locations: Where they are and could soon be | Electrek">
            <a:extLst>
              <a:ext uri="{FF2B5EF4-FFF2-40B4-BE49-F238E27FC236}">
                <a16:creationId xmlns:a16="http://schemas.microsoft.com/office/drawing/2014/main" id="{5E09F616-63EB-1E41-A40A-FC42F72679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0700"/>
            <a:ext cx="11072191" cy="442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421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Factory method pattern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142D1D-4B42-F098-8DC7-5D173934B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3925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abstract class </a:t>
            </a:r>
            <a:r>
              <a:rPr lang="en-US" dirty="0" err="1">
                <a:solidFill>
                  <a:schemeClr val="tx1"/>
                </a:solidFill>
              </a:rPr>
              <a:t>AbstractDialog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abstract method </a:t>
            </a:r>
            <a:r>
              <a:rPr lang="en-US" dirty="0" err="1">
                <a:solidFill>
                  <a:schemeClr val="tx1"/>
                </a:solidFill>
              </a:rPr>
              <a:t>createButton</a:t>
            </a:r>
            <a:r>
              <a:rPr lang="en-US" dirty="0">
                <a:solidFill>
                  <a:schemeClr val="tx1"/>
                </a:solidFill>
              </a:rPr>
              <a:t>():Button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method render()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Button </a:t>
            </a:r>
            <a:r>
              <a:rPr lang="en-US" dirty="0" err="1">
                <a:solidFill>
                  <a:schemeClr val="tx1"/>
                </a:solidFill>
              </a:rPr>
              <a:t>okButton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createButton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dirty="0" err="1">
                <a:solidFill>
                  <a:schemeClr val="tx1"/>
                </a:solidFill>
              </a:rPr>
              <a:t>okButton.render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WindowsDialog</a:t>
            </a:r>
            <a:r>
              <a:rPr lang="en-US" dirty="0">
                <a:solidFill>
                  <a:schemeClr val="tx1"/>
                </a:solidFill>
              </a:rPr>
              <a:t> extends </a:t>
            </a:r>
            <a:r>
              <a:rPr lang="en-US" dirty="0" err="1">
                <a:solidFill>
                  <a:schemeClr val="tx1"/>
                </a:solidFill>
              </a:rPr>
              <a:t>AbstractDialog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</a:t>
            </a:r>
            <a:r>
              <a:rPr lang="en-US" dirty="0" err="1">
                <a:solidFill>
                  <a:schemeClr val="tx1"/>
                </a:solidFill>
              </a:rPr>
              <a:t>createButton</a:t>
            </a:r>
            <a:r>
              <a:rPr lang="en-US" dirty="0">
                <a:solidFill>
                  <a:schemeClr val="tx1"/>
                </a:solidFill>
              </a:rPr>
              <a:t>():Button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new </a:t>
            </a:r>
            <a:r>
              <a:rPr lang="en-US" dirty="0" err="1">
                <a:solidFill>
                  <a:schemeClr val="tx1"/>
                </a:solidFill>
              </a:rPr>
              <a:t>WindowsButton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WebDialog</a:t>
            </a:r>
            <a:r>
              <a:rPr lang="en-US" dirty="0">
                <a:solidFill>
                  <a:schemeClr val="tx1"/>
                </a:solidFill>
              </a:rPr>
              <a:t> extends </a:t>
            </a:r>
            <a:r>
              <a:rPr lang="en-US" dirty="0" err="1">
                <a:solidFill>
                  <a:schemeClr val="tx1"/>
                </a:solidFill>
              </a:rPr>
              <a:t>AbstractDialog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</a:t>
            </a:r>
            <a:r>
              <a:rPr lang="en-US" dirty="0" err="1">
                <a:solidFill>
                  <a:schemeClr val="tx1"/>
                </a:solidFill>
              </a:rPr>
              <a:t>createButton</a:t>
            </a:r>
            <a:r>
              <a:rPr lang="en-US" dirty="0">
                <a:solidFill>
                  <a:schemeClr val="tx1"/>
                </a:solidFill>
              </a:rPr>
              <a:t>():Button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new </a:t>
            </a:r>
            <a:r>
              <a:rPr lang="en-US" dirty="0" err="1">
                <a:solidFill>
                  <a:schemeClr val="tx1"/>
                </a:solidFill>
              </a:rPr>
              <a:t>HTMLButton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536542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Factory method pattern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142D1D-4B42-F098-8DC7-5D173934B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3925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Application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field dialog: </a:t>
            </a:r>
            <a:r>
              <a:rPr lang="en-US" dirty="0" err="1">
                <a:solidFill>
                  <a:schemeClr val="tx1"/>
                </a:solidFill>
              </a:rPr>
              <a:t>AbstractDialog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initialize()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config = </a:t>
            </a:r>
            <a:r>
              <a:rPr lang="en-US" dirty="0" err="1">
                <a:solidFill>
                  <a:schemeClr val="tx1"/>
                </a:solidFill>
              </a:rPr>
              <a:t>readApplicationConfigFile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</a:t>
            </a:r>
            <a:r>
              <a:rPr lang="en-US" dirty="0" err="1">
                <a:solidFill>
                  <a:schemeClr val="tx1"/>
                </a:solidFill>
              </a:rPr>
              <a:t>config.OS</a:t>
            </a:r>
            <a:r>
              <a:rPr lang="en-US" dirty="0">
                <a:solidFill>
                  <a:schemeClr val="tx1"/>
                </a:solidFill>
              </a:rPr>
              <a:t> == "Windows")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dialog = new </a:t>
            </a:r>
            <a:r>
              <a:rPr lang="en-US" dirty="0" err="1">
                <a:solidFill>
                  <a:schemeClr val="tx1"/>
                </a:solidFill>
              </a:rPr>
              <a:t>WindowsDialog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else if (</a:t>
            </a:r>
            <a:r>
              <a:rPr lang="en-US" dirty="0" err="1">
                <a:solidFill>
                  <a:schemeClr val="tx1"/>
                </a:solidFill>
              </a:rPr>
              <a:t>config.OS</a:t>
            </a:r>
            <a:r>
              <a:rPr lang="en-US" dirty="0">
                <a:solidFill>
                  <a:schemeClr val="tx1"/>
                </a:solidFill>
              </a:rPr>
              <a:t> == "Web")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dialog = new </a:t>
            </a:r>
            <a:r>
              <a:rPr lang="en-US" dirty="0" err="1">
                <a:solidFill>
                  <a:schemeClr val="tx1"/>
                </a:solidFill>
              </a:rPr>
              <a:t>WebDialog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throw new Exception("Error! Unknown operating system.")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method main()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this.initialize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dialog.render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75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Singelton</a:t>
            </a:r>
            <a:r>
              <a:rPr lang="en-US" dirty="0"/>
              <a:t> pattern</a:t>
            </a:r>
          </a:p>
        </p:txBody>
      </p:sp>
      <p:pic>
        <p:nvPicPr>
          <p:cNvPr id="5122" name="Picture 2" descr="Singleton">
            <a:extLst>
              <a:ext uri="{FF2B5EF4-FFF2-40B4-BE49-F238E27FC236}">
                <a16:creationId xmlns:a16="http://schemas.microsoft.com/office/drawing/2014/main" id="{2C361F63-571B-67AB-37C4-6090E139C3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825625"/>
            <a:ext cx="11111949" cy="439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864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Singelton</a:t>
            </a:r>
            <a:r>
              <a:rPr lang="en-US" dirty="0"/>
              <a:t> pattern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D91428-E02A-50A0-314A-FB3ADB13E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5625"/>
            <a:ext cx="10860157" cy="43925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Database is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private static field instance: Database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private constructor Database()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//Some </a:t>
            </a:r>
            <a:r>
              <a:rPr lang="en-US" dirty="0" err="1">
                <a:solidFill>
                  <a:schemeClr val="tx1"/>
                </a:solidFill>
              </a:rPr>
              <a:t>Initiolization</a:t>
            </a:r>
            <a:r>
              <a:rPr lang="en-US" dirty="0">
                <a:solidFill>
                  <a:schemeClr val="tx1"/>
                </a:solidFill>
              </a:rPr>
              <a:t> code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public static method </a:t>
            </a:r>
            <a:r>
              <a:rPr lang="en-US" dirty="0" err="1">
                <a:solidFill>
                  <a:schemeClr val="tx1"/>
                </a:solidFill>
              </a:rPr>
              <a:t>getInstance</a:t>
            </a:r>
            <a:r>
              <a:rPr lang="en-US" dirty="0">
                <a:solidFill>
                  <a:schemeClr val="tx1"/>
                </a:solidFill>
              </a:rPr>
              <a:t>()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</a:t>
            </a:r>
            <a:r>
              <a:rPr lang="en-US" dirty="0" err="1">
                <a:solidFill>
                  <a:schemeClr val="tx1"/>
                </a:solidFill>
              </a:rPr>
              <a:t>Database.instance</a:t>
            </a:r>
            <a:r>
              <a:rPr lang="en-US" dirty="0">
                <a:solidFill>
                  <a:schemeClr val="tx1"/>
                </a:solidFill>
              </a:rPr>
              <a:t> == null)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acquireThreadLock</a:t>
            </a:r>
            <a:r>
              <a:rPr lang="en-US" dirty="0">
                <a:solidFill>
                  <a:schemeClr val="tx1"/>
                </a:solidFill>
              </a:rPr>
              <a:t>() and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if (</a:t>
            </a:r>
            <a:r>
              <a:rPr lang="en-US" dirty="0" err="1">
                <a:solidFill>
                  <a:schemeClr val="tx1"/>
                </a:solidFill>
              </a:rPr>
              <a:t>Database.instance</a:t>
            </a:r>
            <a:r>
              <a:rPr lang="en-US" dirty="0">
                <a:solidFill>
                  <a:schemeClr val="tx1"/>
                </a:solidFill>
              </a:rPr>
              <a:t> == null) then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        </a:t>
            </a:r>
            <a:r>
              <a:rPr lang="en-US" dirty="0" err="1">
                <a:solidFill>
                  <a:schemeClr val="tx1"/>
                </a:solidFill>
              </a:rPr>
              <a:t>Database.instance</a:t>
            </a:r>
            <a:r>
              <a:rPr lang="en-US" dirty="0">
                <a:solidFill>
                  <a:schemeClr val="tx1"/>
                </a:solidFill>
              </a:rPr>
              <a:t> = new Database()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</a:t>
            </a:r>
            <a:r>
              <a:rPr lang="en-US" dirty="0" err="1">
                <a:solidFill>
                  <a:schemeClr val="tx1"/>
                </a:solidFill>
              </a:rPr>
              <a:t>Database.instance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4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5936974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Chain of responsibility pattern</a:t>
            </a:r>
          </a:p>
        </p:txBody>
      </p:sp>
      <p:pic>
        <p:nvPicPr>
          <p:cNvPr id="3" name="Picture 2" descr="Chain of Responsibility">
            <a:extLst>
              <a:ext uri="{FF2B5EF4-FFF2-40B4-BE49-F238E27FC236}">
                <a16:creationId xmlns:a16="http://schemas.microsoft.com/office/drawing/2014/main" id="{415D8638-8BFB-B5CD-401B-AB7F47303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5626"/>
            <a:ext cx="11125200" cy="439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8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Observer pattern</a:t>
            </a:r>
          </a:p>
        </p:txBody>
      </p:sp>
      <p:pic>
        <p:nvPicPr>
          <p:cNvPr id="7170" name="Picture 2" descr="Observer Design Pattern">
            <a:extLst>
              <a:ext uri="{FF2B5EF4-FFF2-40B4-BE49-F238E27FC236}">
                <a16:creationId xmlns:a16="http://schemas.microsoft.com/office/drawing/2014/main" id="{0EECB379-28E5-C8D6-7EBF-32630AF70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790699"/>
            <a:ext cx="11376991" cy="442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330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Refrences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Why is OOP Such a Waste?. A waste of time of money. | by Ilya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Suzdalnitskiy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| Medium</a:t>
            </a:r>
            <a:endParaRPr lang="en-US" dirty="0"/>
          </a:p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Design Patterns (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refactoring.guru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dirty="0"/>
          </a:p>
          <a:p>
            <a:r>
              <a:rPr lang="en-US" dirty="0"/>
              <a:t>Author, Eric Freeman &amp; Author, Elisabeth Robson &amp; Author, Bert Bates &amp; Author Kathy Sierra (2004).Head First Design Patterns. Location: O'Reilly</a:t>
            </a:r>
          </a:p>
        </p:txBody>
      </p:sp>
    </p:spTree>
    <p:extLst>
      <p:ext uri="{BB962C8B-B14F-4D97-AF65-F5344CB8AC3E}">
        <p14:creationId xmlns:p14="http://schemas.microsoft.com/office/powerpoint/2010/main" val="70110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OOP?</a:t>
            </a:r>
          </a:p>
          <a:p>
            <a:r>
              <a:rPr lang="en-US" dirty="0"/>
              <a:t>Resolve complexity?</a:t>
            </a:r>
          </a:p>
          <a:p>
            <a:r>
              <a:rPr lang="en-US" dirty="0"/>
              <a:t>Why design patterns?</a:t>
            </a:r>
          </a:p>
        </p:txBody>
      </p:sp>
    </p:spTree>
    <p:extLst>
      <p:ext uri="{BB962C8B-B14F-4D97-AF65-F5344CB8AC3E}">
        <p14:creationId xmlns:p14="http://schemas.microsoft.com/office/powerpoint/2010/main" val="1563881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5936974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What is design pattern?</a:t>
            </a:r>
          </a:p>
        </p:txBody>
      </p:sp>
    </p:spTree>
    <p:extLst>
      <p:ext uri="{BB962C8B-B14F-4D97-AF65-F5344CB8AC3E}">
        <p14:creationId xmlns:p14="http://schemas.microsoft.com/office/powerpoint/2010/main" val="33032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design pattern?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rgbClr val="444444"/>
                </a:solidFill>
                <a:effectLst/>
                <a:latin typeface="PT Sans" panose="020B0604020202020204" pitchFamily="34" charset="0"/>
              </a:rPr>
              <a:t>Design patterns</a:t>
            </a:r>
            <a:r>
              <a:rPr lang="en-US" b="0" i="0" dirty="0">
                <a:solidFill>
                  <a:srgbClr val="444444"/>
                </a:solidFill>
                <a:effectLst/>
                <a:latin typeface="PT Sans" panose="020B0604020202020204" pitchFamily="34" charset="0"/>
              </a:rPr>
              <a:t> are typical solutions to common problems in software 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88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44444"/>
                </a:solidFill>
                <a:effectLst/>
                <a:latin typeface="PT Sans" panose="020B0503020203020204" pitchFamily="34" charset="0"/>
              </a:rPr>
              <a:t>The Catalog of Design Patterns</a:t>
            </a:r>
          </a:p>
        </p:txBody>
      </p:sp>
      <p:graphicFrame>
        <p:nvGraphicFramePr>
          <p:cNvPr id="8" name="Content Placeholder 7" descr="Vertical Bullet List showing 3 groups arranged one below the other and bullet points are present under each group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3052556"/>
              </p:ext>
            </p:extLst>
          </p:nvPr>
        </p:nvGraphicFramePr>
        <p:xfrm>
          <a:off x="457202" y="1643270"/>
          <a:ext cx="6049616" cy="5214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13">
            <a:extLst>
              <a:ext uri="{FF2B5EF4-FFF2-40B4-BE49-F238E27FC236}">
                <a16:creationId xmlns:a16="http://schemas.microsoft.com/office/drawing/2014/main" id="{40F9B41A-ACB8-77A5-DF0E-7D174208807E}"/>
              </a:ext>
            </a:extLst>
          </p:cNvPr>
          <p:cNvSpPr txBox="1">
            <a:spLocks/>
          </p:cNvSpPr>
          <p:nvPr/>
        </p:nvSpPr>
        <p:spPr>
          <a:xfrm>
            <a:off x="6506818" y="1777447"/>
            <a:ext cx="5685182" cy="1333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24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20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solidFill>
                  <a:schemeClr val="tx1"/>
                </a:solidFill>
              </a:rPr>
              <a:t>Singelton</a:t>
            </a:r>
            <a:endParaRPr lang="en-US" sz="14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Factory Method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Abstract Factory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Builder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Prototype</a:t>
            </a:r>
          </a:p>
        </p:txBody>
      </p:sp>
      <p:sp>
        <p:nvSpPr>
          <p:cNvPr id="3" name="Content Placeholder 13">
            <a:extLst>
              <a:ext uri="{FF2B5EF4-FFF2-40B4-BE49-F238E27FC236}">
                <a16:creationId xmlns:a16="http://schemas.microsoft.com/office/drawing/2014/main" id="{649E4D34-0425-6828-45A7-FA0BF10F81F9}"/>
              </a:ext>
            </a:extLst>
          </p:cNvPr>
          <p:cNvSpPr txBox="1">
            <a:spLocks/>
          </p:cNvSpPr>
          <p:nvPr/>
        </p:nvSpPr>
        <p:spPr>
          <a:xfrm>
            <a:off x="6506818" y="3172475"/>
            <a:ext cx="5685182" cy="1333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24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20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Adapter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Facade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Decorator (Wrapper class)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Proxy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Flyweight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32434C5D-5451-7D5E-32ED-F79038ADB96F}"/>
              </a:ext>
            </a:extLst>
          </p:cNvPr>
          <p:cNvSpPr txBox="1">
            <a:spLocks/>
          </p:cNvSpPr>
          <p:nvPr/>
        </p:nvSpPr>
        <p:spPr>
          <a:xfrm>
            <a:off x="6506818" y="4842584"/>
            <a:ext cx="5685182" cy="1333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24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20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lang="en-US" sz="1800" kern="1200" baseline="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Chain of responsibility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Mediator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Observer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Proxy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Strategy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Template method</a:t>
            </a:r>
          </a:p>
        </p:txBody>
      </p:sp>
    </p:spTree>
    <p:extLst>
      <p:ext uri="{BB962C8B-B14F-4D97-AF65-F5344CB8AC3E}">
        <p14:creationId xmlns:p14="http://schemas.microsoft.com/office/powerpoint/2010/main" val="263806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5936974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Let’s talk about design patterns in action</a:t>
            </a:r>
          </a:p>
        </p:txBody>
      </p:sp>
    </p:spTree>
    <p:extLst>
      <p:ext uri="{BB962C8B-B14F-4D97-AF65-F5344CB8AC3E}">
        <p14:creationId xmlns:p14="http://schemas.microsoft.com/office/powerpoint/2010/main" val="341103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Strategy pattern</a:t>
            </a:r>
          </a:p>
        </p:txBody>
      </p:sp>
      <p:pic>
        <p:nvPicPr>
          <p:cNvPr id="1028" name="Picture 4" descr="1. Intro to Design Patterns: Welcome to Design Patterns - Head First Design  Patterns [Book]">
            <a:extLst>
              <a:ext uri="{FF2B5EF4-FFF2-40B4-BE49-F238E27FC236}">
                <a16:creationId xmlns:a16="http://schemas.microsoft.com/office/drawing/2014/main" id="{148AA42A-D692-8432-8DE1-9E8C40BDD4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825624"/>
            <a:ext cx="11323982" cy="439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88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Strategy pattern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5EE731-F8C2-1243-5823-63C7FBB03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5625"/>
            <a:ext cx="11085443" cy="43925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interface </a:t>
            </a:r>
            <a:r>
              <a:rPr lang="en-US" dirty="0" err="1">
                <a:solidFill>
                  <a:schemeClr val="tx1"/>
                </a:solidFill>
              </a:rPr>
              <a:t>IStrategy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execute(a, b)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ConcreteStrategyAdd</a:t>
            </a:r>
            <a:r>
              <a:rPr lang="en-US" dirty="0">
                <a:solidFill>
                  <a:schemeClr val="tx1"/>
                </a:solidFill>
              </a:rPr>
              <a:t> implements </a:t>
            </a:r>
            <a:r>
              <a:rPr lang="en-US" dirty="0" err="1">
                <a:solidFill>
                  <a:schemeClr val="tx1"/>
                </a:solidFill>
              </a:rPr>
              <a:t>IStrategy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execute(a, b)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</a:t>
            </a:r>
            <a:r>
              <a:rPr lang="en-US" dirty="0" err="1">
                <a:solidFill>
                  <a:schemeClr val="tx1"/>
                </a:solidFill>
              </a:rPr>
              <a:t>a+b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</a:t>
            </a:r>
            <a:r>
              <a:rPr lang="en-US" dirty="0" err="1">
                <a:solidFill>
                  <a:schemeClr val="tx1"/>
                </a:solidFill>
              </a:rPr>
              <a:t>ConcreteStrategySubtract</a:t>
            </a:r>
            <a:r>
              <a:rPr lang="en-US" dirty="0">
                <a:solidFill>
                  <a:schemeClr val="tx1"/>
                </a:solidFill>
              </a:rPr>
              <a:t> implements </a:t>
            </a:r>
            <a:r>
              <a:rPr lang="en-US" dirty="0" err="1">
                <a:solidFill>
                  <a:schemeClr val="tx1"/>
                </a:solidFill>
              </a:rPr>
              <a:t>IStrategy</a:t>
            </a:r>
            <a:r>
              <a:rPr lang="en-US" dirty="0">
                <a:solidFill>
                  <a:schemeClr val="tx1"/>
                </a:solidFill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execute(a, b)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a-b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class context is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Strategy: </a:t>
            </a:r>
            <a:r>
              <a:rPr lang="en-US" dirty="0" err="1">
                <a:solidFill>
                  <a:schemeClr val="tx1"/>
                </a:solidFill>
              </a:rPr>
              <a:t>IStrategy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method </a:t>
            </a:r>
            <a:r>
              <a:rPr lang="en-US" dirty="0" err="1">
                <a:solidFill>
                  <a:schemeClr val="tx1"/>
                </a:solidFill>
              </a:rPr>
              <a:t>executeStrategy</a:t>
            </a:r>
            <a:r>
              <a:rPr lang="en-US" dirty="0">
                <a:solidFill>
                  <a:schemeClr val="tx1"/>
                </a:solidFill>
              </a:rPr>
              <a:t>(int a, int b)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return </a:t>
            </a:r>
            <a:r>
              <a:rPr lang="en-US" dirty="0" err="1">
                <a:solidFill>
                  <a:schemeClr val="tx1"/>
                </a:solidFill>
              </a:rPr>
              <a:t>strategy.execute</a:t>
            </a:r>
            <a:r>
              <a:rPr lang="en-US" dirty="0">
                <a:solidFill>
                  <a:schemeClr val="tx1"/>
                </a:solidFill>
              </a:rPr>
              <a:t>(a, b)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72602"/>
      </p:ext>
    </p:extLst>
  </p:cSld>
  <p:clrMapOvr>
    <a:masterClrMapping/>
  </p:clrMapOvr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533</TotalTime>
  <Words>731</Words>
  <Application>Microsoft Office PowerPoint</Application>
  <PresentationFormat>Widescreen</PresentationFormat>
  <Paragraphs>152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PT Sans</vt:lpstr>
      <vt:lpstr>Vertical Lexicon design template</vt:lpstr>
      <vt:lpstr>Design Patterns</vt:lpstr>
      <vt:lpstr>Introduction</vt:lpstr>
      <vt:lpstr>Introduction</vt:lpstr>
      <vt:lpstr>What is design pattern?</vt:lpstr>
      <vt:lpstr>What is design pattern?</vt:lpstr>
      <vt:lpstr>The Catalog of Design Patterns</vt:lpstr>
      <vt:lpstr>Let’s talk about design patterns in action</vt:lpstr>
      <vt:lpstr>Strategy pattern</vt:lpstr>
      <vt:lpstr>Strategy pattern</vt:lpstr>
      <vt:lpstr>Strategy pattern</vt:lpstr>
      <vt:lpstr>Decorator pattern (Wrapper class)</vt:lpstr>
      <vt:lpstr>Decorator pattern (Wrapper class)</vt:lpstr>
      <vt:lpstr>Decorator pattern (Wrapper class)</vt:lpstr>
      <vt:lpstr>Facade pattern</vt:lpstr>
      <vt:lpstr>Factory method pattern</vt:lpstr>
      <vt:lpstr>Factory method pattern</vt:lpstr>
      <vt:lpstr>Factory method pattern</vt:lpstr>
      <vt:lpstr>Singelton pattern</vt:lpstr>
      <vt:lpstr>Singelton pattern</vt:lpstr>
      <vt:lpstr>Chain of responsibility pattern</vt:lpstr>
      <vt:lpstr>Observer pattern</vt:lpstr>
      <vt:lpstr>Refrences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</dc:title>
  <dc:creator>Rashed</dc:creator>
  <cp:lastModifiedBy>Rashed</cp:lastModifiedBy>
  <cp:revision>21</cp:revision>
  <dcterms:created xsi:type="dcterms:W3CDTF">2023-04-14T12:55:47Z</dcterms:created>
  <dcterms:modified xsi:type="dcterms:W3CDTF">2023-04-16T17:51:06Z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