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7"/>
  </p:notesMasterIdLst>
  <p:handoutMasterIdLst>
    <p:handoutMasterId r:id="rId28"/>
  </p:handoutMasterIdLst>
  <p:sldIdLst>
    <p:sldId id="257" r:id="rId5"/>
    <p:sldId id="258" r:id="rId6"/>
    <p:sldId id="262" r:id="rId7"/>
    <p:sldId id="264" r:id="rId8"/>
    <p:sldId id="265" r:id="rId9"/>
    <p:sldId id="261" r:id="rId10"/>
    <p:sldId id="266" r:id="rId11"/>
    <p:sldId id="267" r:id="rId12"/>
    <p:sldId id="274" r:id="rId13"/>
    <p:sldId id="275" r:id="rId14"/>
    <p:sldId id="270" r:id="rId15"/>
    <p:sldId id="276" r:id="rId16"/>
    <p:sldId id="277" r:id="rId17"/>
    <p:sldId id="268" r:id="rId18"/>
    <p:sldId id="269" r:id="rId19"/>
    <p:sldId id="278" r:id="rId20"/>
    <p:sldId id="279" r:id="rId21"/>
    <p:sldId id="271" r:id="rId22"/>
    <p:sldId id="280" r:id="rId23"/>
    <p:sldId id="272" r:id="rId24"/>
    <p:sldId id="273" r:id="rId25"/>
    <p:sldId id="263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704" autoAdjust="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9" d="100"/>
          <a:sy n="79" d="100"/>
        </p:scale>
        <p:origin x="234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2E7D57-FF30-4066-A113-FCED6D806FB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D5F4A26-1C76-4A7F-930D-0B2EE8CB5A24}">
      <dgm:prSet phldrT="[Text]"/>
      <dgm:spPr/>
      <dgm:t>
        <a:bodyPr/>
        <a:lstStyle/>
        <a:p>
          <a:r>
            <a:rPr lang="en-US" b="1" i="0" dirty="0"/>
            <a:t>Creational patterns: </a:t>
          </a:r>
          <a:r>
            <a:rPr lang="en-US" b="0" i="0" dirty="0"/>
            <a:t>Provide various object creation mechanisms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 title="Group A heading"/>
        </a:ext>
      </dgm:extLst>
    </dgm:pt>
    <dgm:pt modelId="{E1D094F8-E721-4D3A-94BD-42021134B10D}" type="parTrans" cxnId="{FD3BDC87-ABC4-415A-BA00-3B1A44CE60DB}">
      <dgm:prSet/>
      <dgm:spPr/>
      <dgm:t>
        <a:bodyPr/>
        <a:lstStyle/>
        <a:p>
          <a:endParaRPr lang="en-US"/>
        </a:p>
      </dgm:t>
    </dgm:pt>
    <dgm:pt modelId="{30219927-95FE-489B-9532-820F85DCB012}" type="sibTrans" cxnId="{FD3BDC87-ABC4-415A-BA00-3B1A44CE60DB}">
      <dgm:prSet/>
      <dgm:spPr/>
      <dgm:t>
        <a:bodyPr/>
        <a:lstStyle/>
        <a:p>
          <a:endParaRPr lang="en-US"/>
        </a:p>
      </dgm:t>
    </dgm:pt>
    <dgm:pt modelId="{CA5E69B5-37AD-426D-ADCE-4496C7EE6106}">
      <dgm:prSet phldrT="[Text]"/>
      <dgm:spPr/>
      <dgm:t>
        <a:bodyPr/>
        <a:lstStyle/>
        <a:p>
          <a:endParaRPr lang="en-US" dirty="0"/>
        </a:p>
      </dgm:t>
      <dgm:extLst>
        <a:ext uri="{E40237B7-FDA0-4F09-8148-C483321AD2D9}">
          <dgm14:cNvPr xmlns:dgm14="http://schemas.microsoft.com/office/drawing/2010/diagram" id="0" name="" title="Group A tasks"/>
        </a:ext>
      </dgm:extLst>
    </dgm:pt>
    <dgm:pt modelId="{5F3DC056-5744-4814-96CE-D76E13314AB7}" type="parTrans" cxnId="{B02CAB33-5ED4-47E4-81C9-EBA23D8E48FE}">
      <dgm:prSet/>
      <dgm:spPr/>
      <dgm:t>
        <a:bodyPr/>
        <a:lstStyle/>
        <a:p>
          <a:endParaRPr lang="en-US"/>
        </a:p>
      </dgm:t>
    </dgm:pt>
    <dgm:pt modelId="{BDED456A-5607-4183-AD54-919BA3E602A1}" type="sibTrans" cxnId="{B02CAB33-5ED4-47E4-81C9-EBA23D8E48FE}">
      <dgm:prSet/>
      <dgm:spPr/>
      <dgm:t>
        <a:bodyPr/>
        <a:lstStyle/>
        <a:p>
          <a:endParaRPr lang="en-US"/>
        </a:p>
      </dgm:t>
    </dgm:pt>
    <dgm:pt modelId="{11966083-172A-4D0B-AF10-414DEEF45F7D}">
      <dgm:prSet phldrT="[Text]"/>
      <dgm:spPr/>
      <dgm:t>
        <a:bodyPr/>
        <a:lstStyle/>
        <a:p>
          <a:r>
            <a:rPr lang="en-US" b="1" i="0" dirty="0"/>
            <a:t>Structural patterns: </a:t>
          </a:r>
          <a:r>
            <a:rPr lang="en-US" b="0" i="0" dirty="0"/>
            <a:t>Explain how to assemble objects and classes into larger structures, while keeping these structures flexible and efficient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 title="Group B heading"/>
        </a:ext>
      </dgm:extLst>
    </dgm:pt>
    <dgm:pt modelId="{E8DAA823-B561-4ADE-82C7-60D03B9AA779}" type="parTrans" cxnId="{25F2E8DC-9CDC-472C-9DED-8BD0F432FA20}">
      <dgm:prSet/>
      <dgm:spPr/>
      <dgm:t>
        <a:bodyPr/>
        <a:lstStyle/>
        <a:p>
          <a:endParaRPr lang="en-US"/>
        </a:p>
      </dgm:t>
    </dgm:pt>
    <dgm:pt modelId="{0EDF481E-952B-4A6D-9B47-C5DF0C9FD933}" type="sibTrans" cxnId="{25F2E8DC-9CDC-472C-9DED-8BD0F432FA20}">
      <dgm:prSet/>
      <dgm:spPr/>
      <dgm:t>
        <a:bodyPr/>
        <a:lstStyle/>
        <a:p>
          <a:endParaRPr lang="en-US"/>
        </a:p>
      </dgm:t>
    </dgm:pt>
    <dgm:pt modelId="{AB0B3541-2BBF-43CD-8973-113F1D086578}">
      <dgm:prSet phldrT="[Text]"/>
      <dgm:spPr/>
      <dgm:t>
        <a:bodyPr/>
        <a:lstStyle/>
        <a:p>
          <a:endParaRPr lang="en-US" dirty="0"/>
        </a:p>
      </dgm:t>
      <dgm:extLst>
        <a:ext uri="{E40237B7-FDA0-4F09-8148-C483321AD2D9}">
          <dgm14:cNvPr xmlns:dgm14="http://schemas.microsoft.com/office/drawing/2010/diagram" id="0" name="" title="Group B tasks"/>
        </a:ext>
      </dgm:extLst>
    </dgm:pt>
    <dgm:pt modelId="{C2F69FEA-9A42-48F9-AF5D-79B760DCBD5A}" type="parTrans" cxnId="{10E5E320-2EED-4036-A1B3-33F113D3F661}">
      <dgm:prSet/>
      <dgm:spPr/>
      <dgm:t>
        <a:bodyPr/>
        <a:lstStyle/>
        <a:p>
          <a:endParaRPr lang="en-US"/>
        </a:p>
      </dgm:t>
    </dgm:pt>
    <dgm:pt modelId="{DDFF4DC4-F30A-4AC1-A79B-6D18010A8D99}" type="sibTrans" cxnId="{10E5E320-2EED-4036-A1B3-33F113D3F661}">
      <dgm:prSet/>
      <dgm:spPr/>
      <dgm:t>
        <a:bodyPr/>
        <a:lstStyle/>
        <a:p>
          <a:endParaRPr lang="en-US"/>
        </a:p>
      </dgm:t>
    </dgm:pt>
    <dgm:pt modelId="{769831B2-FFE1-4BB5-8CB7-C06F8038B582}">
      <dgm:prSet phldrT="[Text]"/>
      <dgm:spPr/>
      <dgm:t>
        <a:bodyPr/>
        <a:lstStyle/>
        <a:p>
          <a:r>
            <a:rPr lang="en-US" b="1" i="0" dirty="0"/>
            <a:t>Behavioral patterns: </a:t>
          </a:r>
          <a:r>
            <a:rPr lang="en-US" b="0" i="0" dirty="0"/>
            <a:t>Concerned with algorithms and the assignment of responsibilities between objects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 title="Group C heading"/>
        </a:ext>
      </dgm:extLst>
    </dgm:pt>
    <dgm:pt modelId="{139F5F79-E65B-403D-9ABA-7832A1750A37}" type="parTrans" cxnId="{0581BFD0-4FB2-44E7-8E31-728CD0D4AD3F}">
      <dgm:prSet/>
      <dgm:spPr/>
      <dgm:t>
        <a:bodyPr/>
        <a:lstStyle/>
        <a:p>
          <a:endParaRPr lang="en-US"/>
        </a:p>
      </dgm:t>
    </dgm:pt>
    <dgm:pt modelId="{A6345A9F-C029-4E00-A73B-9276DB58BCBA}" type="sibTrans" cxnId="{0581BFD0-4FB2-44E7-8E31-728CD0D4AD3F}">
      <dgm:prSet/>
      <dgm:spPr/>
      <dgm:t>
        <a:bodyPr/>
        <a:lstStyle/>
        <a:p>
          <a:endParaRPr lang="en-US"/>
        </a:p>
      </dgm:t>
    </dgm:pt>
    <dgm:pt modelId="{8B77A199-5E32-4693-9AF2-3E5612DD843F}">
      <dgm:prSet phldrT="[Text]"/>
      <dgm:spPr/>
      <dgm:t>
        <a:bodyPr/>
        <a:lstStyle/>
        <a:p>
          <a:endParaRPr lang="en-US" dirty="0"/>
        </a:p>
      </dgm:t>
      <dgm:extLst>
        <a:ext uri="{E40237B7-FDA0-4F09-8148-C483321AD2D9}">
          <dgm14:cNvPr xmlns:dgm14="http://schemas.microsoft.com/office/drawing/2010/diagram" id="0" name="" title="Group C tasks"/>
        </a:ext>
      </dgm:extLst>
    </dgm:pt>
    <dgm:pt modelId="{98D80E72-9FB4-4564-AECE-FE7F5925C3BB}" type="parTrans" cxnId="{DFB14471-E5AF-4D5E-BA32-B368CBD38603}">
      <dgm:prSet/>
      <dgm:spPr/>
      <dgm:t>
        <a:bodyPr/>
        <a:lstStyle/>
        <a:p>
          <a:endParaRPr lang="en-US"/>
        </a:p>
      </dgm:t>
    </dgm:pt>
    <dgm:pt modelId="{3FBCC32A-83FB-4087-96B4-AFEB52FDF290}" type="sibTrans" cxnId="{DFB14471-E5AF-4D5E-BA32-B368CBD38603}">
      <dgm:prSet/>
      <dgm:spPr/>
      <dgm:t>
        <a:bodyPr/>
        <a:lstStyle/>
        <a:p>
          <a:endParaRPr lang="en-US"/>
        </a:p>
      </dgm:t>
    </dgm:pt>
    <dgm:pt modelId="{51D69D75-5512-4AD0-8E47-BB1C2DF71FCE}" type="pres">
      <dgm:prSet presAssocID="{242E7D57-FF30-4066-A113-FCED6D806FB1}" presName="linear" presStyleCnt="0">
        <dgm:presLayoutVars>
          <dgm:animLvl val="lvl"/>
          <dgm:resizeHandles val="exact"/>
        </dgm:presLayoutVars>
      </dgm:prSet>
      <dgm:spPr/>
    </dgm:pt>
    <dgm:pt modelId="{F5B6879E-6B01-4372-87ED-8E65C4103127}" type="pres">
      <dgm:prSet presAssocID="{7D5F4A26-1C76-4A7F-930D-0B2EE8CB5A24}" presName="parentText" presStyleLbl="node1" presStyleIdx="0" presStyleCnt="3" custScaleY="67802" custLinFactNeighborX="0" custLinFactNeighborY="-44708">
        <dgm:presLayoutVars>
          <dgm:chMax val="0"/>
          <dgm:bulletEnabled val="1"/>
        </dgm:presLayoutVars>
      </dgm:prSet>
      <dgm:spPr/>
    </dgm:pt>
    <dgm:pt modelId="{0D069A05-A95A-4125-9ED6-6E3191FF5531}" type="pres">
      <dgm:prSet presAssocID="{7D5F4A26-1C76-4A7F-930D-0B2EE8CB5A24}" presName="childText" presStyleLbl="revTx" presStyleIdx="0" presStyleCnt="3" custScaleY="84937" custLinFactNeighborX="0" custLinFactNeighborY="-58379">
        <dgm:presLayoutVars>
          <dgm:bulletEnabled val="1"/>
        </dgm:presLayoutVars>
      </dgm:prSet>
      <dgm:spPr/>
    </dgm:pt>
    <dgm:pt modelId="{931DCB45-6C6F-4887-A45B-553F0F0AB816}" type="pres">
      <dgm:prSet presAssocID="{11966083-172A-4D0B-AF10-414DEEF45F7D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EFAA2E6-5811-4032-B7E7-410E211A574F}" type="pres">
      <dgm:prSet presAssocID="{11966083-172A-4D0B-AF10-414DEEF45F7D}" presName="childText" presStyleLbl="revTx" presStyleIdx="1" presStyleCnt="3">
        <dgm:presLayoutVars>
          <dgm:bulletEnabled val="1"/>
        </dgm:presLayoutVars>
      </dgm:prSet>
      <dgm:spPr/>
    </dgm:pt>
    <dgm:pt modelId="{49D8221D-5689-41C8-9547-6ED636FDA9CB}" type="pres">
      <dgm:prSet presAssocID="{769831B2-FFE1-4BB5-8CB7-C06F8038B582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255D37AE-E663-42AC-BA43-052337C9F108}" type="pres">
      <dgm:prSet presAssocID="{769831B2-FFE1-4BB5-8CB7-C06F8038B582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7C24F61D-54EC-49F6-823C-C50A881816FF}" type="presOf" srcId="{11966083-172A-4D0B-AF10-414DEEF45F7D}" destId="{931DCB45-6C6F-4887-A45B-553F0F0AB816}" srcOrd="0" destOrd="0" presId="urn:microsoft.com/office/officeart/2005/8/layout/vList2"/>
    <dgm:cxn modelId="{10E5E320-2EED-4036-A1B3-33F113D3F661}" srcId="{11966083-172A-4D0B-AF10-414DEEF45F7D}" destId="{AB0B3541-2BBF-43CD-8973-113F1D086578}" srcOrd="0" destOrd="0" parTransId="{C2F69FEA-9A42-48F9-AF5D-79B760DCBD5A}" sibTransId="{DDFF4DC4-F30A-4AC1-A79B-6D18010A8D99}"/>
    <dgm:cxn modelId="{82F11721-0D61-4937-BA4A-1D7EB22A2848}" type="presOf" srcId="{7D5F4A26-1C76-4A7F-930D-0B2EE8CB5A24}" destId="{F5B6879E-6B01-4372-87ED-8E65C4103127}" srcOrd="0" destOrd="0" presId="urn:microsoft.com/office/officeart/2005/8/layout/vList2"/>
    <dgm:cxn modelId="{B02CAB33-5ED4-47E4-81C9-EBA23D8E48FE}" srcId="{7D5F4A26-1C76-4A7F-930D-0B2EE8CB5A24}" destId="{CA5E69B5-37AD-426D-ADCE-4496C7EE6106}" srcOrd="0" destOrd="0" parTransId="{5F3DC056-5744-4814-96CE-D76E13314AB7}" sibTransId="{BDED456A-5607-4183-AD54-919BA3E602A1}"/>
    <dgm:cxn modelId="{04B17A44-24B9-4C24-AC3B-0F6F0E8611AF}" type="presOf" srcId="{8B77A199-5E32-4693-9AF2-3E5612DD843F}" destId="{255D37AE-E663-42AC-BA43-052337C9F108}" srcOrd="0" destOrd="0" presId="urn:microsoft.com/office/officeart/2005/8/layout/vList2"/>
    <dgm:cxn modelId="{DFB14471-E5AF-4D5E-BA32-B368CBD38603}" srcId="{769831B2-FFE1-4BB5-8CB7-C06F8038B582}" destId="{8B77A199-5E32-4693-9AF2-3E5612DD843F}" srcOrd="0" destOrd="0" parTransId="{98D80E72-9FB4-4564-AECE-FE7F5925C3BB}" sibTransId="{3FBCC32A-83FB-4087-96B4-AFEB52FDF290}"/>
    <dgm:cxn modelId="{E360C557-EF56-4C82-B73B-BA47D7760250}" type="presOf" srcId="{242E7D57-FF30-4066-A113-FCED6D806FB1}" destId="{51D69D75-5512-4AD0-8E47-BB1C2DF71FCE}" srcOrd="0" destOrd="0" presId="urn:microsoft.com/office/officeart/2005/8/layout/vList2"/>
    <dgm:cxn modelId="{FD3BDC87-ABC4-415A-BA00-3B1A44CE60DB}" srcId="{242E7D57-FF30-4066-A113-FCED6D806FB1}" destId="{7D5F4A26-1C76-4A7F-930D-0B2EE8CB5A24}" srcOrd="0" destOrd="0" parTransId="{E1D094F8-E721-4D3A-94BD-42021134B10D}" sibTransId="{30219927-95FE-489B-9532-820F85DCB012}"/>
    <dgm:cxn modelId="{1AB3F5AD-B7AB-4FB8-8105-6EE45B14170D}" type="presOf" srcId="{AB0B3541-2BBF-43CD-8973-113F1D086578}" destId="{BEFAA2E6-5811-4032-B7E7-410E211A574F}" srcOrd="0" destOrd="0" presId="urn:microsoft.com/office/officeart/2005/8/layout/vList2"/>
    <dgm:cxn modelId="{7CAF95C5-A57D-4F7B-AF10-F557033BB226}" type="presOf" srcId="{CA5E69B5-37AD-426D-ADCE-4496C7EE6106}" destId="{0D069A05-A95A-4125-9ED6-6E3191FF5531}" srcOrd="0" destOrd="0" presId="urn:microsoft.com/office/officeart/2005/8/layout/vList2"/>
    <dgm:cxn modelId="{0581BFD0-4FB2-44E7-8E31-728CD0D4AD3F}" srcId="{242E7D57-FF30-4066-A113-FCED6D806FB1}" destId="{769831B2-FFE1-4BB5-8CB7-C06F8038B582}" srcOrd="2" destOrd="0" parTransId="{139F5F79-E65B-403D-9ABA-7832A1750A37}" sibTransId="{A6345A9F-C029-4E00-A73B-9276DB58BCBA}"/>
    <dgm:cxn modelId="{25F2E8DC-9CDC-472C-9DED-8BD0F432FA20}" srcId="{242E7D57-FF30-4066-A113-FCED6D806FB1}" destId="{11966083-172A-4D0B-AF10-414DEEF45F7D}" srcOrd="1" destOrd="0" parTransId="{E8DAA823-B561-4ADE-82C7-60D03B9AA779}" sibTransId="{0EDF481E-952B-4A6D-9B47-C5DF0C9FD933}"/>
    <dgm:cxn modelId="{005398E6-71C0-4395-91C0-E635155C4614}" type="presOf" srcId="{769831B2-FFE1-4BB5-8CB7-C06F8038B582}" destId="{49D8221D-5689-41C8-9547-6ED636FDA9CB}" srcOrd="0" destOrd="0" presId="urn:microsoft.com/office/officeart/2005/8/layout/vList2"/>
    <dgm:cxn modelId="{A2B0237D-F1B1-495A-9969-03CF75CB26F4}" type="presParOf" srcId="{51D69D75-5512-4AD0-8E47-BB1C2DF71FCE}" destId="{F5B6879E-6B01-4372-87ED-8E65C4103127}" srcOrd="0" destOrd="0" presId="urn:microsoft.com/office/officeart/2005/8/layout/vList2"/>
    <dgm:cxn modelId="{47B4520B-8505-4D83-9CB4-9B273D822D4E}" type="presParOf" srcId="{51D69D75-5512-4AD0-8E47-BB1C2DF71FCE}" destId="{0D069A05-A95A-4125-9ED6-6E3191FF5531}" srcOrd="1" destOrd="0" presId="urn:microsoft.com/office/officeart/2005/8/layout/vList2"/>
    <dgm:cxn modelId="{A9BA0423-B71C-4024-BC1B-0E0FEEB7D65A}" type="presParOf" srcId="{51D69D75-5512-4AD0-8E47-BB1C2DF71FCE}" destId="{931DCB45-6C6F-4887-A45B-553F0F0AB816}" srcOrd="2" destOrd="0" presId="urn:microsoft.com/office/officeart/2005/8/layout/vList2"/>
    <dgm:cxn modelId="{A2B9CD35-0725-427A-AB8B-D591A19A28A3}" type="presParOf" srcId="{51D69D75-5512-4AD0-8E47-BB1C2DF71FCE}" destId="{BEFAA2E6-5811-4032-B7E7-410E211A574F}" srcOrd="3" destOrd="0" presId="urn:microsoft.com/office/officeart/2005/8/layout/vList2"/>
    <dgm:cxn modelId="{998EA1A8-183C-43A6-A4DA-9198E1CD7BE8}" type="presParOf" srcId="{51D69D75-5512-4AD0-8E47-BB1C2DF71FCE}" destId="{49D8221D-5689-41C8-9547-6ED636FDA9CB}" srcOrd="4" destOrd="0" presId="urn:microsoft.com/office/officeart/2005/8/layout/vList2"/>
    <dgm:cxn modelId="{ED96D63E-A4F3-4471-B642-1827711B378F}" type="presParOf" srcId="{51D69D75-5512-4AD0-8E47-BB1C2DF71FCE}" destId="{255D37AE-E663-42AC-BA43-052337C9F108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B6879E-6B01-4372-87ED-8E65C4103127}">
      <dsp:nvSpPr>
        <dsp:cNvPr id="0" name=""/>
        <dsp:cNvSpPr/>
      </dsp:nvSpPr>
      <dsp:spPr>
        <a:xfrm>
          <a:off x="0" y="171630"/>
          <a:ext cx="6049616" cy="8723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i="0" kern="1200" dirty="0"/>
            <a:t>Creational patterns: </a:t>
          </a:r>
          <a:r>
            <a:rPr lang="en-US" sz="2200" b="0" i="0" kern="1200" dirty="0"/>
            <a:t>Provide various object creation mechanisms</a:t>
          </a:r>
          <a:endParaRPr lang="en-US" sz="2200" kern="1200" dirty="0"/>
        </a:p>
      </dsp:txBody>
      <dsp:txXfrm>
        <a:off x="42585" y="214215"/>
        <a:ext cx="5964446" cy="787193"/>
      </dsp:txXfrm>
    </dsp:sp>
    <dsp:sp modelId="{0D069A05-A95A-4125-9ED6-6E3191FF5531}">
      <dsp:nvSpPr>
        <dsp:cNvPr id="0" name=""/>
        <dsp:cNvSpPr/>
      </dsp:nvSpPr>
      <dsp:spPr>
        <a:xfrm>
          <a:off x="0" y="463153"/>
          <a:ext cx="6049616" cy="3235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75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700" kern="1200" dirty="0"/>
        </a:p>
      </dsp:txBody>
      <dsp:txXfrm>
        <a:off x="0" y="463153"/>
        <a:ext cx="6049616" cy="323508"/>
      </dsp:txXfrm>
    </dsp:sp>
    <dsp:sp modelId="{931DCB45-6C6F-4887-A45B-553F0F0AB816}">
      <dsp:nvSpPr>
        <dsp:cNvPr id="0" name=""/>
        <dsp:cNvSpPr/>
      </dsp:nvSpPr>
      <dsp:spPr>
        <a:xfrm>
          <a:off x="0" y="1537786"/>
          <a:ext cx="6049616" cy="12866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i="0" kern="1200" dirty="0"/>
            <a:t>Structural patterns: </a:t>
          </a:r>
          <a:r>
            <a:rPr lang="en-US" sz="2200" b="0" i="0" kern="1200" dirty="0"/>
            <a:t>Explain how to assemble objects and classes into larger structures, while keeping these structures flexible and efficient</a:t>
          </a:r>
          <a:endParaRPr lang="en-US" sz="2200" kern="1200" dirty="0"/>
        </a:p>
      </dsp:txBody>
      <dsp:txXfrm>
        <a:off x="62808" y="1600594"/>
        <a:ext cx="5924000" cy="1161018"/>
      </dsp:txXfrm>
    </dsp:sp>
    <dsp:sp modelId="{BEFAA2E6-5811-4032-B7E7-410E211A574F}">
      <dsp:nvSpPr>
        <dsp:cNvPr id="0" name=""/>
        <dsp:cNvSpPr/>
      </dsp:nvSpPr>
      <dsp:spPr>
        <a:xfrm>
          <a:off x="0" y="2824420"/>
          <a:ext cx="6049616" cy="380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75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700" kern="1200" dirty="0"/>
        </a:p>
      </dsp:txBody>
      <dsp:txXfrm>
        <a:off x="0" y="2824420"/>
        <a:ext cx="6049616" cy="380880"/>
      </dsp:txXfrm>
    </dsp:sp>
    <dsp:sp modelId="{49D8221D-5689-41C8-9547-6ED636FDA9CB}">
      <dsp:nvSpPr>
        <dsp:cNvPr id="0" name=""/>
        <dsp:cNvSpPr/>
      </dsp:nvSpPr>
      <dsp:spPr>
        <a:xfrm>
          <a:off x="0" y="3205300"/>
          <a:ext cx="6049616" cy="12866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i="0" kern="1200" dirty="0"/>
            <a:t>Behavioral patterns: </a:t>
          </a:r>
          <a:r>
            <a:rPr lang="en-US" sz="2200" b="0" i="0" kern="1200" dirty="0"/>
            <a:t>Concerned with algorithms and the assignment of responsibilities between objects</a:t>
          </a:r>
          <a:endParaRPr lang="en-US" sz="2200" kern="1200" dirty="0"/>
        </a:p>
      </dsp:txBody>
      <dsp:txXfrm>
        <a:off x="62808" y="3268108"/>
        <a:ext cx="5924000" cy="1161018"/>
      </dsp:txXfrm>
    </dsp:sp>
    <dsp:sp modelId="{255D37AE-E663-42AC-BA43-052337C9F108}">
      <dsp:nvSpPr>
        <dsp:cNvPr id="0" name=""/>
        <dsp:cNvSpPr/>
      </dsp:nvSpPr>
      <dsp:spPr>
        <a:xfrm>
          <a:off x="0" y="4491934"/>
          <a:ext cx="6049616" cy="380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75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700" kern="1200" dirty="0"/>
        </a:p>
      </dsp:txBody>
      <dsp:txXfrm>
        <a:off x="0" y="4491934"/>
        <a:ext cx="6049616" cy="3808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DC2751-278C-4682-9C3F-0FF7B4FCFAE7}" type="datetimeFigureOut">
              <a:rPr lang="en-US" smtClean="0"/>
              <a:t>4/16/2023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286890-466E-41CD-A28A-B1EBDF22CA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294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FF0845-D09E-4AF9-9623-EA7EA0297EF3}" type="datetimeFigureOut">
              <a:rPr lang="en-US" smtClean="0"/>
              <a:t>4/16/2023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7CD11A-EED3-40CE-98A3-28FEE84867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76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CD11A-EED3-40CE-98A3-28FEE84867B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160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inv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9693A-2307-4FDC-9539-08DC9083DDED}" type="datetime1">
              <a:rPr lang="en-US" smtClean="0"/>
              <a:t>4/16/2023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406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11EA7-B10E-4739-92FE-8993461CC0B7}" type="datetime1">
              <a:rPr lang="en-US" smtClean="0"/>
              <a:t>4/16/2023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542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91661"/>
            <a:ext cx="2628900" cy="49090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91661"/>
            <a:ext cx="7734300" cy="49090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C13F-2D2A-49BA-966D-6530A12E7C15}" type="datetime1">
              <a:rPr lang="en-US" smtClean="0"/>
              <a:t>4/16/2023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50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E1C1-C26F-4479-A8BD-144B4C139DA5}" type="datetime1">
              <a:rPr lang="en-US" smtClean="0"/>
              <a:t>4/16/2023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943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09738"/>
            <a:ext cx="10515600" cy="2862262"/>
          </a:xfrm>
        </p:spPr>
        <p:txBody>
          <a:bodyPr anchor="b"/>
          <a:lstStyle>
            <a:lvl1pPr>
              <a:lnSpc>
                <a:spcPct val="100000"/>
              </a:lnSpc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89463"/>
            <a:ext cx="10515600" cy="1500187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9E61-C2D6-49AB-83F2-8FC9FEFBDAFD}" type="datetime1">
              <a:rPr lang="en-US" smtClean="0"/>
              <a:t>4/16/2023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272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825625"/>
            <a:ext cx="489204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baseline="0" noProof="0" dirty="0" smtClean="0">
                <a:solidFill>
                  <a:schemeClr val="bg1"/>
                </a:solidFill>
              </a:defRPr>
            </a:lvl1pPr>
            <a:lvl2pPr>
              <a:defRPr lang="en-US" baseline="0" noProof="0" dirty="0" smtClean="0">
                <a:solidFill>
                  <a:schemeClr val="bg1"/>
                </a:solidFill>
              </a:defRPr>
            </a:lvl2pPr>
            <a:lvl3pPr>
              <a:defRPr lang="en-US" baseline="0" noProof="0" dirty="0" smtClean="0">
                <a:solidFill>
                  <a:schemeClr val="bg1"/>
                </a:solidFill>
              </a:defRPr>
            </a:lvl3pPr>
            <a:lvl4pPr>
              <a:defRPr lang="en-US" baseline="0" noProof="0" dirty="0" smtClean="0">
                <a:solidFill>
                  <a:schemeClr val="bg1"/>
                </a:solidFill>
              </a:defRPr>
            </a:lvl4pPr>
            <a:lvl5pPr>
              <a:defRPr lang="en-US" baseline="0" noProof="0" dirty="0" smtClean="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E9E5DC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650524" y="1825625"/>
            <a:ext cx="489204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noProof="0" dirty="0" smtClean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E9E5DC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BE74F-367A-4D3C-8AA7-FA60CCA05EAE}" type="datetime1">
              <a:rPr lang="en-US" smtClean="0"/>
              <a:t>4/16/2023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930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9150"/>
            <a:ext cx="10094976" cy="11521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489204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498723"/>
            <a:ext cx="4892040" cy="3101977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noProof="0" dirty="0" smtClean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E9E5DC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753" y="1828800"/>
            <a:ext cx="489204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5656753" y="2498723"/>
            <a:ext cx="4892040" cy="3101977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noProof="0" dirty="0" smtClean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E9E5DC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3F9C-6465-4987-8E4E-615CFD4753AA}" type="datetime1">
              <a:rPr lang="en-US" smtClean="0"/>
              <a:t>4/16/2023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661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9EFD6-3C20-43C6-9E75-1A9D48D9576F}" type="datetime1">
              <a:rPr lang="en-US" smtClean="0"/>
              <a:t>4/16/2023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858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93D5A-A484-46EE-9DC8-9A16BFF8327E}" type="datetime1">
              <a:rPr lang="en-US" smtClean="0"/>
              <a:t>4/16/2023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605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599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00600" y="987425"/>
            <a:ext cx="5753100" cy="4613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noProof="0" dirty="0" smtClean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E9E5DC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254249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87BC8-78D1-4FEB-9D4F-E22E45CC04F7}" type="datetime1">
              <a:rPr lang="en-US" smtClean="0"/>
              <a:t>4/16/2023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721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599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4800600" y="987425"/>
            <a:ext cx="5753100" cy="46132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254249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68210-870C-4A62-9D1B-4B25162550AB}" type="datetime1">
              <a:rPr lang="en-US" smtClean="0"/>
              <a:t>4/16/2023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576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39793"/>
            <a:ext cx="10096500" cy="11509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5625"/>
            <a:ext cx="10096500" cy="37780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00CABDA2-EB00-4A4D-86B7-63E286A484E5}" type="datetime1">
              <a:rPr lang="en-US" smtClean="0"/>
              <a:t>4/16/2023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E5B29C50-D6F1-4DB6-9B68-F4CD3996E9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484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ts val="4000"/>
        </a:lnSpc>
        <a:spcBef>
          <a:spcPct val="0"/>
        </a:spcBef>
        <a:buNone/>
        <a:defRPr sz="4000" b="1" kern="1200" cap="none" spc="0">
          <a:ln w="12700" cmpd="sng">
            <a:noFill/>
            <a:prstDash val="solid"/>
          </a:ln>
          <a:solidFill>
            <a:schemeClr val="accent4">
              <a:lumMod val="50000"/>
            </a:schemeClr>
          </a:solidFill>
          <a:effectLst>
            <a:outerShdw blurRad="38100" dist="38100" dir="2700000" algn="tl">
              <a:srgbClr val="000000">
                <a:alpha val="43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288" userDrawn="1">
          <p15:clr>
            <a:srgbClr val="F26B43"/>
          </p15:clr>
        </p15:guide>
        <p15:guide id="3" pos="6648" userDrawn="1">
          <p15:clr>
            <a:srgbClr val="F26B43"/>
          </p15:clr>
        </p15:guide>
        <p15:guide id="4" orient="horz" pos="3528" userDrawn="1">
          <p15:clr>
            <a:srgbClr val="F26B43"/>
          </p15:clr>
        </p15:guide>
        <p15:guide id="5" orient="horz" pos="112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refactoring.guru/design-patterns" TargetMode="External"/><Relationship Id="rId2" Type="http://schemas.openxmlformats.org/officeDocument/2006/relationships/hyperlink" Target="https://suzdalnitski.medium.com/oop-design-patterns-bd2c4fb3014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Design Patterns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Rashed Fatehi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8815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Strategy pattern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25EE731-F8C2-1243-5823-63C7FBB035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825625"/>
            <a:ext cx="11085443" cy="439258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class </a:t>
            </a:r>
            <a:r>
              <a:rPr lang="en-US" dirty="0" err="1">
                <a:solidFill>
                  <a:schemeClr val="tx1"/>
                </a:solidFill>
              </a:rPr>
              <a:t>ExampleApplication</a:t>
            </a:r>
            <a:r>
              <a:rPr lang="en-US" dirty="0">
                <a:solidFill>
                  <a:schemeClr val="tx1"/>
                </a:solidFill>
              </a:rPr>
              <a:t> is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 method main() is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     Create context object.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     Read first number.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     Read last number.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     Read the desired action from user input.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     if (action == addition) then	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         </a:t>
            </a:r>
            <a:r>
              <a:rPr lang="en-US" dirty="0" err="1">
                <a:solidFill>
                  <a:schemeClr val="tx1"/>
                </a:solidFill>
              </a:rPr>
              <a:t>context.setStrategy</a:t>
            </a:r>
            <a:r>
              <a:rPr lang="en-US" dirty="0">
                <a:solidFill>
                  <a:schemeClr val="tx1"/>
                </a:solidFill>
              </a:rPr>
              <a:t>(new </a:t>
            </a:r>
            <a:r>
              <a:rPr lang="en-US" dirty="0" err="1">
                <a:solidFill>
                  <a:schemeClr val="tx1"/>
                </a:solidFill>
              </a:rPr>
              <a:t>ConcreteStrategyAdd</a:t>
            </a:r>
            <a:r>
              <a:rPr lang="en-US" dirty="0">
                <a:solidFill>
                  <a:schemeClr val="tx1"/>
                </a:solidFill>
              </a:rPr>
              <a:t>())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     if (action == subtraction) then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         </a:t>
            </a:r>
            <a:r>
              <a:rPr lang="en-US" dirty="0" err="1">
                <a:solidFill>
                  <a:schemeClr val="tx1"/>
                </a:solidFill>
              </a:rPr>
              <a:t>context.setStrategy</a:t>
            </a:r>
            <a:r>
              <a:rPr lang="en-US" dirty="0">
                <a:solidFill>
                  <a:schemeClr val="tx1"/>
                </a:solidFill>
              </a:rPr>
              <a:t>(new </a:t>
            </a:r>
            <a:r>
              <a:rPr lang="en-US" dirty="0" err="1">
                <a:solidFill>
                  <a:schemeClr val="tx1"/>
                </a:solidFill>
              </a:rPr>
              <a:t>ConcreteStrategySubtract</a:t>
            </a:r>
            <a:r>
              <a:rPr lang="en-US" dirty="0">
                <a:solidFill>
                  <a:schemeClr val="tx1"/>
                </a:solidFill>
              </a:rPr>
              <a:t>())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     result = </a:t>
            </a:r>
            <a:r>
              <a:rPr lang="en-US" dirty="0" err="1">
                <a:solidFill>
                  <a:schemeClr val="tx1"/>
                </a:solidFill>
              </a:rPr>
              <a:t>context.executeStrategy</a:t>
            </a:r>
            <a:r>
              <a:rPr lang="en-US" dirty="0">
                <a:solidFill>
                  <a:schemeClr val="tx1"/>
                </a:solidFill>
              </a:rPr>
              <a:t>(First number, Second number)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     Print result</a:t>
            </a:r>
          </a:p>
        </p:txBody>
      </p:sp>
    </p:spTree>
    <p:extLst>
      <p:ext uri="{BB962C8B-B14F-4D97-AF65-F5344CB8AC3E}">
        <p14:creationId xmlns:p14="http://schemas.microsoft.com/office/powerpoint/2010/main" val="27634035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Decorator pattern (Wrapper class)</a:t>
            </a:r>
          </a:p>
        </p:txBody>
      </p:sp>
      <p:pic>
        <p:nvPicPr>
          <p:cNvPr id="4098" name="Picture 2" descr="Decorator">
            <a:extLst>
              <a:ext uri="{FF2B5EF4-FFF2-40B4-BE49-F238E27FC236}">
                <a16:creationId xmlns:a16="http://schemas.microsoft.com/office/drawing/2014/main" id="{5FD268A4-52E7-85BF-1C85-508475A0E6D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2285999"/>
            <a:ext cx="11337235" cy="3932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44789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Decorator pattern (Wrapper class)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3142D1D-4B42-F098-8DC7-5D173934B8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5625"/>
            <a:ext cx="10096500" cy="439258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class </a:t>
            </a:r>
            <a:r>
              <a:rPr lang="en-US" dirty="0" err="1">
                <a:solidFill>
                  <a:schemeClr val="tx1"/>
                </a:solidFill>
              </a:rPr>
              <a:t>OddOrEvenDecorator</a:t>
            </a:r>
            <a:r>
              <a:rPr lang="en-US" dirty="0">
                <a:solidFill>
                  <a:schemeClr val="tx1"/>
                </a:solidFill>
              </a:rPr>
              <a:t> implements </a:t>
            </a:r>
            <a:r>
              <a:rPr lang="en-US" dirty="0" err="1">
                <a:solidFill>
                  <a:schemeClr val="tx1"/>
                </a:solidFill>
              </a:rPr>
              <a:t>IStrategy</a:t>
            </a:r>
            <a:r>
              <a:rPr lang="en-US" dirty="0">
                <a:solidFill>
                  <a:schemeClr val="tx1"/>
                </a:solidFill>
              </a:rPr>
              <a:t> is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 Private _strategy: </a:t>
            </a:r>
            <a:r>
              <a:rPr lang="en-US" dirty="0" err="1">
                <a:solidFill>
                  <a:schemeClr val="tx1"/>
                </a:solidFill>
              </a:rPr>
              <a:t>IStrategy</a:t>
            </a:r>
            <a:r>
              <a:rPr lang="en-US" dirty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 method </a:t>
            </a:r>
            <a:r>
              <a:rPr lang="en-US" dirty="0" err="1">
                <a:solidFill>
                  <a:schemeClr val="tx1"/>
                </a:solidFill>
              </a:rPr>
              <a:t>executeStrategy</a:t>
            </a:r>
            <a:r>
              <a:rPr lang="en-US" dirty="0">
                <a:solidFill>
                  <a:schemeClr val="tx1"/>
                </a:solidFill>
              </a:rPr>
              <a:t>(int a, int b) is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     return </a:t>
            </a:r>
            <a:r>
              <a:rPr lang="en-US" dirty="0" err="1">
                <a:solidFill>
                  <a:schemeClr val="tx1"/>
                </a:solidFill>
              </a:rPr>
              <a:t>strategy.execute</a:t>
            </a:r>
            <a:r>
              <a:rPr lang="en-US" dirty="0">
                <a:solidFill>
                  <a:schemeClr val="tx1"/>
                </a:solidFill>
              </a:rPr>
              <a:t>(a, b)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method </a:t>
            </a:r>
            <a:r>
              <a:rPr lang="en-US" dirty="0" err="1">
                <a:solidFill>
                  <a:schemeClr val="tx1"/>
                </a:solidFill>
              </a:rPr>
              <a:t>IsEven</a:t>
            </a:r>
            <a:r>
              <a:rPr lang="en-US" dirty="0">
                <a:solidFill>
                  <a:schemeClr val="tx1"/>
                </a:solidFill>
              </a:rPr>
              <a:t>(int a) is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     return a % 2 == 0;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method </a:t>
            </a:r>
            <a:r>
              <a:rPr lang="en-US" dirty="0" err="1">
                <a:solidFill>
                  <a:schemeClr val="tx1"/>
                </a:solidFill>
              </a:rPr>
              <a:t>IsOdd</a:t>
            </a:r>
            <a:r>
              <a:rPr lang="en-US" dirty="0">
                <a:solidFill>
                  <a:schemeClr val="tx1"/>
                </a:solidFill>
              </a:rPr>
              <a:t>(int a) is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     return a % 2 != 0;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9153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Decorator pattern (Wrapper class)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3142D1D-4B42-F098-8DC7-5D173934B8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5625"/>
            <a:ext cx="10096500" cy="439258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class </a:t>
            </a:r>
            <a:r>
              <a:rPr lang="en-US" dirty="0" err="1">
                <a:solidFill>
                  <a:schemeClr val="tx1"/>
                </a:solidFill>
              </a:rPr>
              <a:t>ExampleApplication</a:t>
            </a:r>
            <a:r>
              <a:rPr lang="en-US" dirty="0">
                <a:solidFill>
                  <a:schemeClr val="tx1"/>
                </a:solidFill>
              </a:rPr>
              <a:t> is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 method main() is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     Create context object.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     Read first number.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     Read last number.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     Read the desired action from user input.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     if (action == addition) then	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         </a:t>
            </a:r>
            <a:r>
              <a:rPr lang="en-US" dirty="0" err="1">
                <a:solidFill>
                  <a:schemeClr val="tx1"/>
                </a:solidFill>
              </a:rPr>
              <a:t>context.setStrategy</a:t>
            </a:r>
            <a:r>
              <a:rPr lang="en-US" dirty="0">
                <a:solidFill>
                  <a:schemeClr val="tx1"/>
                </a:solidFill>
              </a:rPr>
              <a:t>(new </a:t>
            </a:r>
            <a:r>
              <a:rPr lang="en-US" dirty="0" err="1">
                <a:solidFill>
                  <a:schemeClr val="tx1"/>
                </a:solidFill>
              </a:rPr>
              <a:t>OddOrEvenDecorator</a:t>
            </a:r>
            <a:r>
              <a:rPr lang="en-US" dirty="0">
                <a:solidFill>
                  <a:schemeClr val="tx1"/>
                </a:solidFill>
              </a:rPr>
              <a:t> (new </a:t>
            </a:r>
            <a:r>
              <a:rPr lang="en-US" dirty="0" err="1">
                <a:solidFill>
                  <a:schemeClr val="tx1"/>
                </a:solidFill>
              </a:rPr>
              <a:t>ConcreteStrategyAdd</a:t>
            </a:r>
            <a:r>
              <a:rPr lang="en-US" dirty="0">
                <a:solidFill>
                  <a:schemeClr val="tx1"/>
                </a:solidFill>
              </a:rPr>
              <a:t>()))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     if (action == subtraction) then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         </a:t>
            </a:r>
            <a:r>
              <a:rPr lang="en-US" dirty="0" err="1">
                <a:solidFill>
                  <a:schemeClr val="tx1"/>
                </a:solidFill>
              </a:rPr>
              <a:t>context.setStrategy</a:t>
            </a:r>
            <a:r>
              <a:rPr lang="en-US" dirty="0">
                <a:solidFill>
                  <a:schemeClr val="tx1"/>
                </a:solidFill>
              </a:rPr>
              <a:t>(new </a:t>
            </a:r>
            <a:r>
              <a:rPr lang="en-US" dirty="0" err="1">
                <a:solidFill>
                  <a:schemeClr val="tx1"/>
                </a:solidFill>
              </a:rPr>
              <a:t>OddOrEvenDecorator</a:t>
            </a:r>
            <a:r>
              <a:rPr lang="en-US" dirty="0">
                <a:solidFill>
                  <a:schemeClr val="tx1"/>
                </a:solidFill>
              </a:rPr>
              <a:t> (new </a:t>
            </a:r>
            <a:r>
              <a:rPr lang="en-US" dirty="0" err="1">
                <a:solidFill>
                  <a:schemeClr val="tx1"/>
                </a:solidFill>
              </a:rPr>
              <a:t>ConcreteStrategySubtract</a:t>
            </a:r>
            <a:r>
              <a:rPr lang="en-US" dirty="0">
                <a:solidFill>
                  <a:schemeClr val="tx1"/>
                </a:solidFill>
              </a:rPr>
              <a:t>()))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     result = context. </a:t>
            </a:r>
            <a:r>
              <a:rPr lang="en-US" dirty="0" err="1">
                <a:solidFill>
                  <a:schemeClr val="tx1"/>
                </a:solidFill>
              </a:rPr>
              <a:t>Strategy.IsOdd</a:t>
            </a:r>
            <a:r>
              <a:rPr lang="en-US" dirty="0">
                <a:solidFill>
                  <a:schemeClr val="tx1"/>
                </a:solidFill>
              </a:rPr>
              <a:t>(First number)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     Print result</a:t>
            </a:r>
          </a:p>
        </p:txBody>
      </p:sp>
    </p:spTree>
    <p:extLst>
      <p:ext uri="{BB962C8B-B14F-4D97-AF65-F5344CB8AC3E}">
        <p14:creationId xmlns:p14="http://schemas.microsoft.com/office/powerpoint/2010/main" val="37516301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Facade pattern</a:t>
            </a:r>
          </a:p>
        </p:txBody>
      </p:sp>
      <p:pic>
        <p:nvPicPr>
          <p:cNvPr id="2052" name="Picture 4" descr="Garage Door Remote System - Garage Door Openers Installation">
            <a:extLst>
              <a:ext uri="{FF2B5EF4-FFF2-40B4-BE49-F238E27FC236}">
                <a16:creationId xmlns:a16="http://schemas.microsoft.com/office/drawing/2014/main" id="{A8A2B259-FD24-BCF2-B5BF-747B530B0EB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1825625"/>
            <a:ext cx="11337235" cy="4392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38406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Factory method pattern</a:t>
            </a:r>
          </a:p>
        </p:txBody>
      </p:sp>
      <p:pic>
        <p:nvPicPr>
          <p:cNvPr id="3074" name="Picture 2" descr="Tesla factory locations: Where they are and could soon be | Electrek">
            <a:extLst>
              <a:ext uri="{FF2B5EF4-FFF2-40B4-BE49-F238E27FC236}">
                <a16:creationId xmlns:a16="http://schemas.microsoft.com/office/drawing/2014/main" id="{5E09F616-63EB-1E41-A40A-FC42F726794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90700"/>
            <a:ext cx="11072191" cy="4427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94212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Factory method pattern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3142D1D-4B42-F098-8DC7-5D173934B8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5625"/>
            <a:ext cx="10096500" cy="439258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abstract class </a:t>
            </a:r>
            <a:r>
              <a:rPr lang="en-US" dirty="0" err="1">
                <a:solidFill>
                  <a:schemeClr val="tx1"/>
                </a:solidFill>
              </a:rPr>
              <a:t>AbstractDialog</a:t>
            </a:r>
            <a:r>
              <a:rPr lang="en-US" dirty="0">
                <a:solidFill>
                  <a:schemeClr val="tx1"/>
                </a:solidFill>
              </a:rPr>
              <a:t> is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abstract method </a:t>
            </a:r>
            <a:r>
              <a:rPr lang="en-US" dirty="0" err="1">
                <a:solidFill>
                  <a:schemeClr val="tx1"/>
                </a:solidFill>
              </a:rPr>
              <a:t>createButton</a:t>
            </a:r>
            <a:r>
              <a:rPr lang="en-US" dirty="0">
                <a:solidFill>
                  <a:schemeClr val="tx1"/>
                </a:solidFill>
              </a:rPr>
              <a:t>():Button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method render() is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Button </a:t>
            </a:r>
            <a:r>
              <a:rPr lang="en-US" dirty="0" err="1">
                <a:solidFill>
                  <a:schemeClr val="tx1"/>
                </a:solidFill>
              </a:rPr>
              <a:t>okButton</a:t>
            </a:r>
            <a:r>
              <a:rPr lang="en-US" dirty="0">
                <a:solidFill>
                  <a:schemeClr val="tx1"/>
                </a:solidFill>
              </a:rPr>
              <a:t> = </a:t>
            </a:r>
            <a:r>
              <a:rPr lang="en-US" dirty="0" err="1">
                <a:solidFill>
                  <a:schemeClr val="tx1"/>
                </a:solidFill>
              </a:rPr>
              <a:t>createButton</a:t>
            </a:r>
            <a:r>
              <a:rPr lang="en-US" dirty="0">
                <a:solidFill>
                  <a:schemeClr val="tx1"/>
                </a:solidFill>
              </a:rPr>
              <a:t>()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</a:t>
            </a:r>
            <a:r>
              <a:rPr lang="en-US" dirty="0" err="1">
                <a:solidFill>
                  <a:schemeClr val="tx1"/>
                </a:solidFill>
              </a:rPr>
              <a:t>okButton.render</a:t>
            </a:r>
            <a:r>
              <a:rPr lang="en-US" dirty="0">
                <a:solidFill>
                  <a:schemeClr val="tx1"/>
                </a:solidFill>
              </a:rPr>
              <a:t>()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class </a:t>
            </a:r>
            <a:r>
              <a:rPr lang="en-US" dirty="0" err="1">
                <a:solidFill>
                  <a:schemeClr val="tx1"/>
                </a:solidFill>
              </a:rPr>
              <a:t>WindowsDialog</a:t>
            </a:r>
            <a:r>
              <a:rPr lang="en-US" dirty="0">
                <a:solidFill>
                  <a:schemeClr val="tx1"/>
                </a:solidFill>
              </a:rPr>
              <a:t> extends </a:t>
            </a:r>
            <a:r>
              <a:rPr lang="en-US" dirty="0" err="1">
                <a:solidFill>
                  <a:schemeClr val="tx1"/>
                </a:solidFill>
              </a:rPr>
              <a:t>AbstractDialog</a:t>
            </a:r>
            <a:r>
              <a:rPr lang="en-US" dirty="0">
                <a:solidFill>
                  <a:schemeClr val="tx1"/>
                </a:solidFill>
              </a:rPr>
              <a:t> is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 method </a:t>
            </a:r>
            <a:r>
              <a:rPr lang="en-US" dirty="0" err="1">
                <a:solidFill>
                  <a:schemeClr val="tx1"/>
                </a:solidFill>
              </a:rPr>
              <a:t>createButton</a:t>
            </a:r>
            <a:r>
              <a:rPr lang="en-US" dirty="0">
                <a:solidFill>
                  <a:schemeClr val="tx1"/>
                </a:solidFill>
              </a:rPr>
              <a:t>():Button is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     return new </a:t>
            </a:r>
            <a:r>
              <a:rPr lang="en-US" dirty="0" err="1">
                <a:solidFill>
                  <a:schemeClr val="tx1"/>
                </a:solidFill>
              </a:rPr>
              <a:t>WindowsButton</a:t>
            </a:r>
            <a:r>
              <a:rPr lang="en-US" dirty="0">
                <a:solidFill>
                  <a:schemeClr val="tx1"/>
                </a:solidFill>
              </a:rPr>
              <a:t>()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class </a:t>
            </a:r>
            <a:r>
              <a:rPr lang="en-US" dirty="0" err="1">
                <a:solidFill>
                  <a:schemeClr val="tx1"/>
                </a:solidFill>
              </a:rPr>
              <a:t>WebDialog</a:t>
            </a:r>
            <a:r>
              <a:rPr lang="en-US" dirty="0">
                <a:solidFill>
                  <a:schemeClr val="tx1"/>
                </a:solidFill>
              </a:rPr>
              <a:t> extends </a:t>
            </a:r>
            <a:r>
              <a:rPr lang="en-US" dirty="0" err="1">
                <a:solidFill>
                  <a:schemeClr val="tx1"/>
                </a:solidFill>
              </a:rPr>
              <a:t>AbstractDialog</a:t>
            </a:r>
            <a:r>
              <a:rPr lang="en-US" dirty="0">
                <a:solidFill>
                  <a:schemeClr val="tx1"/>
                </a:solidFill>
              </a:rPr>
              <a:t> is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 method </a:t>
            </a:r>
            <a:r>
              <a:rPr lang="en-US" dirty="0" err="1">
                <a:solidFill>
                  <a:schemeClr val="tx1"/>
                </a:solidFill>
              </a:rPr>
              <a:t>createButton</a:t>
            </a:r>
            <a:r>
              <a:rPr lang="en-US" dirty="0">
                <a:solidFill>
                  <a:schemeClr val="tx1"/>
                </a:solidFill>
              </a:rPr>
              <a:t>():Button is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     return new </a:t>
            </a:r>
            <a:r>
              <a:rPr lang="en-US" dirty="0" err="1">
                <a:solidFill>
                  <a:schemeClr val="tx1"/>
                </a:solidFill>
              </a:rPr>
              <a:t>HTMLButton</a:t>
            </a:r>
            <a:r>
              <a:rPr lang="en-US" dirty="0">
                <a:solidFill>
                  <a:schemeClr val="tx1"/>
                </a:solidFill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5365421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Factory method pattern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3142D1D-4B42-F098-8DC7-5D173934B8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5625"/>
            <a:ext cx="10096500" cy="439258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class Application is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 field dialog: </a:t>
            </a:r>
            <a:r>
              <a:rPr lang="en-US" dirty="0" err="1">
                <a:solidFill>
                  <a:schemeClr val="tx1"/>
                </a:solidFill>
              </a:rPr>
              <a:t>AbstractDialog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 method initialize() is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     config = </a:t>
            </a:r>
            <a:r>
              <a:rPr lang="en-US" dirty="0" err="1">
                <a:solidFill>
                  <a:schemeClr val="tx1"/>
                </a:solidFill>
              </a:rPr>
              <a:t>readApplicationConfigFile</a:t>
            </a:r>
            <a:r>
              <a:rPr lang="en-US" dirty="0">
                <a:solidFill>
                  <a:schemeClr val="tx1"/>
                </a:solidFill>
              </a:rPr>
              <a:t>()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     if (</a:t>
            </a:r>
            <a:r>
              <a:rPr lang="en-US" dirty="0" err="1">
                <a:solidFill>
                  <a:schemeClr val="tx1"/>
                </a:solidFill>
              </a:rPr>
              <a:t>config.OS</a:t>
            </a:r>
            <a:r>
              <a:rPr lang="en-US" dirty="0">
                <a:solidFill>
                  <a:schemeClr val="tx1"/>
                </a:solidFill>
              </a:rPr>
              <a:t> == "Windows") then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         dialog = new </a:t>
            </a:r>
            <a:r>
              <a:rPr lang="en-US" dirty="0" err="1">
                <a:solidFill>
                  <a:schemeClr val="tx1"/>
                </a:solidFill>
              </a:rPr>
              <a:t>WindowsDialog</a:t>
            </a:r>
            <a:r>
              <a:rPr lang="en-US" dirty="0">
                <a:solidFill>
                  <a:schemeClr val="tx1"/>
                </a:solidFill>
              </a:rPr>
              <a:t>()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     else if (</a:t>
            </a:r>
            <a:r>
              <a:rPr lang="en-US" dirty="0" err="1">
                <a:solidFill>
                  <a:schemeClr val="tx1"/>
                </a:solidFill>
              </a:rPr>
              <a:t>config.OS</a:t>
            </a:r>
            <a:r>
              <a:rPr lang="en-US" dirty="0">
                <a:solidFill>
                  <a:schemeClr val="tx1"/>
                </a:solidFill>
              </a:rPr>
              <a:t> == "Web") then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         dialog = new </a:t>
            </a:r>
            <a:r>
              <a:rPr lang="en-US" dirty="0" err="1">
                <a:solidFill>
                  <a:schemeClr val="tx1"/>
                </a:solidFill>
              </a:rPr>
              <a:t>WebDialog</a:t>
            </a:r>
            <a:r>
              <a:rPr lang="en-US" dirty="0">
                <a:solidFill>
                  <a:schemeClr val="tx1"/>
                </a:solidFill>
              </a:rPr>
              <a:t>()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     else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         throw new Exception("Error! Unknown operating system.")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method main() is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     </a:t>
            </a:r>
            <a:r>
              <a:rPr lang="en-US" dirty="0" err="1">
                <a:solidFill>
                  <a:schemeClr val="tx1"/>
                </a:solidFill>
              </a:rPr>
              <a:t>this.initialize</a:t>
            </a:r>
            <a:r>
              <a:rPr lang="en-US" dirty="0">
                <a:solidFill>
                  <a:schemeClr val="tx1"/>
                </a:solidFill>
              </a:rPr>
              <a:t>()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     </a:t>
            </a:r>
            <a:r>
              <a:rPr lang="en-US" dirty="0" err="1">
                <a:solidFill>
                  <a:schemeClr val="tx1"/>
                </a:solidFill>
              </a:rPr>
              <a:t>dialog.render</a:t>
            </a:r>
            <a:r>
              <a:rPr lang="en-US" dirty="0">
                <a:solidFill>
                  <a:schemeClr val="tx1"/>
                </a:solidFill>
              </a:rPr>
              <a:t>()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1757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Singelton</a:t>
            </a:r>
            <a:r>
              <a:rPr lang="en-US" dirty="0"/>
              <a:t> pattern</a:t>
            </a:r>
          </a:p>
        </p:txBody>
      </p:sp>
      <p:pic>
        <p:nvPicPr>
          <p:cNvPr id="5122" name="Picture 2" descr="Singleton">
            <a:extLst>
              <a:ext uri="{FF2B5EF4-FFF2-40B4-BE49-F238E27FC236}">
                <a16:creationId xmlns:a16="http://schemas.microsoft.com/office/drawing/2014/main" id="{2C361F63-571B-67AB-37C4-6090E139C38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1825625"/>
            <a:ext cx="11111949" cy="4392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68640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Singelton</a:t>
            </a:r>
            <a:r>
              <a:rPr lang="en-US" dirty="0"/>
              <a:t> pattern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9D91428-E02A-50A0-314A-FB3ADB13EE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825625"/>
            <a:ext cx="10860157" cy="439258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Class Database is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private static field instance: Database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private constructor Database() is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  //Some </a:t>
            </a:r>
            <a:r>
              <a:rPr lang="en-US" dirty="0" err="1">
                <a:solidFill>
                  <a:schemeClr val="tx1"/>
                </a:solidFill>
              </a:rPr>
              <a:t>Initiolization</a:t>
            </a:r>
            <a:r>
              <a:rPr lang="en-US" dirty="0">
                <a:solidFill>
                  <a:schemeClr val="tx1"/>
                </a:solidFill>
              </a:rPr>
              <a:t> code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public static method </a:t>
            </a:r>
            <a:r>
              <a:rPr lang="en-US" dirty="0" err="1">
                <a:solidFill>
                  <a:schemeClr val="tx1"/>
                </a:solidFill>
              </a:rPr>
              <a:t>getInstance</a:t>
            </a:r>
            <a:r>
              <a:rPr lang="en-US" dirty="0">
                <a:solidFill>
                  <a:schemeClr val="tx1"/>
                </a:solidFill>
              </a:rPr>
              <a:t>() is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     if (</a:t>
            </a:r>
            <a:r>
              <a:rPr lang="en-US" dirty="0" err="1">
                <a:solidFill>
                  <a:schemeClr val="tx1"/>
                </a:solidFill>
              </a:rPr>
              <a:t>Database.instance</a:t>
            </a:r>
            <a:r>
              <a:rPr lang="en-US" dirty="0">
                <a:solidFill>
                  <a:schemeClr val="tx1"/>
                </a:solidFill>
              </a:rPr>
              <a:t> == null) then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         </a:t>
            </a:r>
            <a:r>
              <a:rPr lang="en-US" dirty="0" err="1">
                <a:solidFill>
                  <a:schemeClr val="tx1"/>
                </a:solidFill>
              </a:rPr>
              <a:t>acquireThreadLock</a:t>
            </a:r>
            <a:r>
              <a:rPr lang="en-US" dirty="0">
                <a:solidFill>
                  <a:schemeClr val="tx1"/>
                </a:solidFill>
              </a:rPr>
              <a:t>() and then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     if (</a:t>
            </a:r>
            <a:r>
              <a:rPr lang="en-US" dirty="0" err="1">
                <a:solidFill>
                  <a:schemeClr val="tx1"/>
                </a:solidFill>
              </a:rPr>
              <a:t>Database.instance</a:t>
            </a:r>
            <a:r>
              <a:rPr lang="en-US" dirty="0">
                <a:solidFill>
                  <a:schemeClr val="tx1"/>
                </a:solidFill>
              </a:rPr>
              <a:t> == null) then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                 </a:t>
            </a:r>
            <a:r>
              <a:rPr lang="en-US" dirty="0" err="1">
                <a:solidFill>
                  <a:schemeClr val="tx1"/>
                </a:solidFill>
              </a:rPr>
              <a:t>Database.instance</a:t>
            </a:r>
            <a:r>
              <a:rPr lang="en-US" dirty="0">
                <a:solidFill>
                  <a:schemeClr val="tx1"/>
                </a:solidFill>
              </a:rPr>
              <a:t> = new Database()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     return </a:t>
            </a:r>
            <a:r>
              <a:rPr lang="en-US" dirty="0" err="1">
                <a:solidFill>
                  <a:schemeClr val="tx1"/>
                </a:solidFill>
              </a:rPr>
              <a:t>Database.instance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343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0" y="609600"/>
            <a:ext cx="12191999" cy="5936974"/>
          </a:xfrm>
        </p:spPr>
        <p:txBody>
          <a:bodyPr>
            <a:normAutofit/>
          </a:bodyPr>
          <a:lstStyle/>
          <a:p>
            <a:pPr algn="ctr"/>
            <a:r>
              <a:rPr lang="en-US" sz="6000" dirty="0"/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566857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Chain of responsibility pattern</a:t>
            </a:r>
          </a:p>
        </p:txBody>
      </p:sp>
      <p:pic>
        <p:nvPicPr>
          <p:cNvPr id="3" name="Picture 2" descr="Chain of Responsibility">
            <a:extLst>
              <a:ext uri="{FF2B5EF4-FFF2-40B4-BE49-F238E27FC236}">
                <a16:creationId xmlns:a16="http://schemas.microsoft.com/office/drawing/2014/main" id="{415D8638-8BFB-B5CD-401B-AB7F473032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5626"/>
            <a:ext cx="11125200" cy="4392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0806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Observer pattern</a:t>
            </a:r>
          </a:p>
        </p:txBody>
      </p:sp>
      <p:pic>
        <p:nvPicPr>
          <p:cNvPr id="7170" name="Picture 2" descr="Observer Design Pattern">
            <a:extLst>
              <a:ext uri="{FF2B5EF4-FFF2-40B4-BE49-F238E27FC236}">
                <a16:creationId xmlns:a16="http://schemas.microsoft.com/office/drawing/2014/main" id="{0EECB379-28E5-C8D6-7EBF-32630AF70C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1790699"/>
            <a:ext cx="11376991" cy="4427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03304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Refrences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Why is OOP Such a Waste?. A waste of time of money. | by Ilya </a:t>
            </a:r>
            <a:r>
              <a:rPr lang="en-US" dirty="0" err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Suzdalnitskiy</a:t>
            </a:r>
            <a:r>
              <a:rPr lang="en-US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| Medium</a:t>
            </a:r>
            <a:endParaRPr lang="en-US" dirty="0"/>
          </a:p>
          <a:p>
            <a:r>
              <a:rPr lang="en-US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Design Patterns (</a:t>
            </a:r>
            <a:r>
              <a:rPr lang="en-US" dirty="0" err="1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refactoring.guru</a:t>
            </a:r>
            <a:r>
              <a:rPr lang="en-US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)</a:t>
            </a:r>
            <a:endParaRPr lang="en-US" dirty="0"/>
          </a:p>
          <a:p>
            <a:r>
              <a:rPr lang="en-US" dirty="0"/>
              <a:t>Author, Eric Freeman &amp; Author, Elisabeth Robson &amp; Author, Bert Bates &amp; Author Kathy Sierra (2004).Head First Design Patterns. Location: O'Reilly</a:t>
            </a:r>
          </a:p>
        </p:txBody>
      </p:sp>
    </p:spTree>
    <p:extLst>
      <p:ext uri="{BB962C8B-B14F-4D97-AF65-F5344CB8AC3E}">
        <p14:creationId xmlns:p14="http://schemas.microsoft.com/office/powerpoint/2010/main" val="701104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Introduction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OOP?</a:t>
            </a:r>
          </a:p>
          <a:p>
            <a:r>
              <a:rPr lang="en-US" dirty="0"/>
              <a:t>Resolve complexity?</a:t>
            </a:r>
          </a:p>
          <a:p>
            <a:r>
              <a:rPr lang="en-US" dirty="0"/>
              <a:t>Why design patterns?</a:t>
            </a:r>
          </a:p>
        </p:txBody>
      </p:sp>
    </p:spTree>
    <p:extLst>
      <p:ext uri="{BB962C8B-B14F-4D97-AF65-F5344CB8AC3E}">
        <p14:creationId xmlns:p14="http://schemas.microsoft.com/office/powerpoint/2010/main" val="1563881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0" y="609600"/>
            <a:ext cx="12191999" cy="5936974"/>
          </a:xfrm>
        </p:spPr>
        <p:txBody>
          <a:bodyPr>
            <a:normAutofit/>
          </a:bodyPr>
          <a:lstStyle/>
          <a:p>
            <a:pPr algn="ctr"/>
            <a:r>
              <a:rPr lang="en-US" sz="6000" dirty="0"/>
              <a:t>What is design pattern?</a:t>
            </a:r>
          </a:p>
        </p:txBody>
      </p:sp>
    </p:spTree>
    <p:extLst>
      <p:ext uri="{BB962C8B-B14F-4D97-AF65-F5344CB8AC3E}">
        <p14:creationId xmlns:p14="http://schemas.microsoft.com/office/powerpoint/2010/main" val="330329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What is design pattern?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0" dirty="0">
                <a:solidFill>
                  <a:srgbClr val="444444"/>
                </a:solidFill>
                <a:effectLst/>
                <a:latin typeface="PT Sans" panose="020B0604020202020204" pitchFamily="34" charset="0"/>
              </a:rPr>
              <a:t>Design patterns</a:t>
            </a:r>
            <a:r>
              <a:rPr lang="en-US" b="0" i="0" dirty="0">
                <a:solidFill>
                  <a:srgbClr val="444444"/>
                </a:solidFill>
                <a:effectLst/>
                <a:latin typeface="PT Sans" panose="020B0604020202020204" pitchFamily="34" charset="0"/>
              </a:rPr>
              <a:t> are typical solutions to common problems in software design.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887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i="0" dirty="0">
                <a:solidFill>
                  <a:srgbClr val="444444"/>
                </a:solidFill>
                <a:effectLst/>
                <a:latin typeface="PT Sans" panose="020B0503020203020204" pitchFamily="34" charset="0"/>
              </a:rPr>
              <a:t>The Catalog of Design Patterns</a:t>
            </a:r>
          </a:p>
        </p:txBody>
      </p:sp>
      <p:graphicFrame>
        <p:nvGraphicFramePr>
          <p:cNvPr id="8" name="Content Placeholder 7" descr="Vertical Bullet List showing 3 groups arranged one below the other and bullet points are present under each group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63052556"/>
              </p:ext>
            </p:extLst>
          </p:nvPr>
        </p:nvGraphicFramePr>
        <p:xfrm>
          <a:off x="457202" y="1643270"/>
          <a:ext cx="6049616" cy="52147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ontent Placeholder 13">
            <a:extLst>
              <a:ext uri="{FF2B5EF4-FFF2-40B4-BE49-F238E27FC236}">
                <a16:creationId xmlns:a16="http://schemas.microsoft.com/office/drawing/2014/main" id="{40F9B41A-ACB8-77A5-DF0E-7D174208807E}"/>
              </a:ext>
            </a:extLst>
          </p:cNvPr>
          <p:cNvSpPr txBox="1">
            <a:spLocks/>
          </p:cNvSpPr>
          <p:nvPr/>
        </p:nvSpPr>
        <p:spPr>
          <a:xfrm>
            <a:off x="6506818" y="1777447"/>
            <a:ext cx="5685182" cy="1333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bg1"/>
              </a:buClr>
              <a:buSzPct val="70000"/>
              <a:buFont typeface="Arial" panose="020B0604020202020204" pitchFamily="34" charset="0"/>
              <a:buChar char="•"/>
              <a:defRPr lang="en-US" sz="2400" kern="1200" baseline="0" noProof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bg1"/>
              </a:buClr>
              <a:buSzPct val="70000"/>
              <a:buFont typeface="Arial" panose="020B0604020202020204" pitchFamily="34" charset="0"/>
              <a:buChar char="•"/>
              <a:defRPr lang="en-US" sz="2000" kern="1200" baseline="0" noProof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bg1"/>
              </a:buClr>
              <a:buSzPct val="70000"/>
              <a:buFont typeface="Arial" panose="020B0604020202020204" pitchFamily="34" charset="0"/>
              <a:buChar char="•"/>
              <a:defRPr lang="en-US" sz="1800" kern="1200" baseline="0" noProof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bg1"/>
              </a:buClr>
              <a:buSzPct val="70000"/>
              <a:buFont typeface="Arial" panose="020B0604020202020204" pitchFamily="34" charset="0"/>
              <a:buChar char="•"/>
              <a:defRPr lang="en-US" sz="1800" kern="1200" baseline="0" noProof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bg1"/>
              </a:buClr>
              <a:buSzPct val="70000"/>
              <a:buFont typeface="Arial" panose="020B0604020202020204" pitchFamily="34" charset="0"/>
              <a:buChar char="•"/>
              <a:defRPr lang="en-US" sz="1800" kern="1200" baseline="0" noProof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bg1"/>
              </a:buClr>
              <a:buSzPct val="70000"/>
              <a:buFont typeface="Arial" panose="020B0604020202020204" pitchFamily="34" charset="0"/>
              <a:buChar char="•"/>
              <a:defRPr sz="18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bg1"/>
              </a:buClr>
              <a:buSzPct val="70000"/>
              <a:buFont typeface="Arial" panose="020B0604020202020204" pitchFamily="34" charset="0"/>
              <a:buChar char="•"/>
              <a:defRPr sz="18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bg1"/>
              </a:buClr>
              <a:buSzPct val="70000"/>
              <a:buFont typeface="Arial" panose="020B0604020202020204" pitchFamily="34" charset="0"/>
              <a:buChar char="•"/>
              <a:defRPr sz="18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bg1"/>
              </a:buClr>
              <a:buSzPct val="70000"/>
              <a:buFont typeface="Arial" panose="020B0604020202020204" pitchFamily="34" charset="0"/>
              <a:buChar char="•"/>
              <a:defRPr sz="18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+mj-lt"/>
              <a:buAutoNum type="arabicPeriod"/>
            </a:pPr>
            <a:r>
              <a:rPr lang="en-US" sz="1400" dirty="0" err="1">
                <a:solidFill>
                  <a:schemeClr val="tx1"/>
                </a:solidFill>
              </a:rPr>
              <a:t>Singelton</a:t>
            </a:r>
            <a:endParaRPr lang="en-US" sz="1400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chemeClr val="tx1"/>
                </a:solidFill>
              </a:rPr>
              <a:t>Factory Method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chemeClr val="tx1"/>
                </a:solidFill>
              </a:rPr>
              <a:t>Abstract Factory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chemeClr val="tx1"/>
                </a:solidFill>
              </a:rPr>
              <a:t>Builder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chemeClr val="tx1"/>
                </a:solidFill>
              </a:rPr>
              <a:t>Prototype</a:t>
            </a:r>
          </a:p>
        </p:txBody>
      </p:sp>
      <p:sp>
        <p:nvSpPr>
          <p:cNvPr id="3" name="Content Placeholder 13">
            <a:extLst>
              <a:ext uri="{FF2B5EF4-FFF2-40B4-BE49-F238E27FC236}">
                <a16:creationId xmlns:a16="http://schemas.microsoft.com/office/drawing/2014/main" id="{649E4D34-0425-6828-45A7-FA0BF10F81F9}"/>
              </a:ext>
            </a:extLst>
          </p:cNvPr>
          <p:cNvSpPr txBox="1">
            <a:spLocks/>
          </p:cNvSpPr>
          <p:nvPr/>
        </p:nvSpPr>
        <p:spPr>
          <a:xfrm>
            <a:off x="6506818" y="3172475"/>
            <a:ext cx="5685182" cy="1333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bg1"/>
              </a:buClr>
              <a:buSzPct val="70000"/>
              <a:buFont typeface="Arial" panose="020B0604020202020204" pitchFamily="34" charset="0"/>
              <a:buChar char="•"/>
              <a:defRPr lang="en-US" sz="2400" kern="1200" baseline="0" noProof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bg1"/>
              </a:buClr>
              <a:buSzPct val="70000"/>
              <a:buFont typeface="Arial" panose="020B0604020202020204" pitchFamily="34" charset="0"/>
              <a:buChar char="•"/>
              <a:defRPr lang="en-US" sz="2000" kern="1200" baseline="0" noProof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bg1"/>
              </a:buClr>
              <a:buSzPct val="70000"/>
              <a:buFont typeface="Arial" panose="020B0604020202020204" pitchFamily="34" charset="0"/>
              <a:buChar char="•"/>
              <a:defRPr lang="en-US" sz="1800" kern="1200" baseline="0" noProof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bg1"/>
              </a:buClr>
              <a:buSzPct val="70000"/>
              <a:buFont typeface="Arial" panose="020B0604020202020204" pitchFamily="34" charset="0"/>
              <a:buChar char="•"/>
              <a:defRPr lang="en-US" sz="1800" kern="1200" baseline="0" noProof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bg1"/>
              </a:buClr>
              <a:buSzPct val="70000"/>
              <a:buFont typeface="Arial" panose="020B0604020202020204" pitchFamily="34" charset="0"/>
              <a:buChar char="•"/>
              <a:defRPr lang="en-US" sz="1800" kern="1200" baseline="0" noProof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bg1"/>
              </a:buClr>
              <a:buSzPct val="70000"/>
              <a:buFont typeface="Arial" panose="020B0604020202020204" pitchFamily="34" charset="0"/>
              <a:buChar char="•"/>
              <a:defRPr sz="18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bg1"/>
              </a:buClr>
              <a:buSzPct val="70000"/>
              <a:buFont typeface="Arial" panose="020B0604020202020204" pitchFamily="34" charset="0"/>
              <a:buChar char="•"/>
              <a:defRPr sz="18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bg1"/>
              </a:buClr>
              <a:buSzPct val="70000"/>
              <a:buFont typeface="Arial" panose="020B0604020202020204" pitchFamily="34" charset="0"/>
              <a:buChar char="•"/>
              <a:defRPr sz="18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bg1"/>
              </a:buClr>
              <a:buSzPct val="70000"/>
              <a:buFont typeface="Arial" panose="020B0604020202020204" pitchFamily="34" charset="0"/>
              <a:buChar char="•"/>
              <a:defRPr sz="18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chemeClr val="tx1"/>
                </a:solidFill>
              </a:rPr>
              <a:t>Adapter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chemeClr val="tx1"/>
                </a:solidFill>
              </a:rPr>
              <a:t>Facade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chemeClr val="tx1"/>
                </a:solidFill>
              </a:rPr>
              <a:t>Decorator (Wrapper class)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chemeClr val="tx1"/>
                </a:solidFill>
              </a:rPr>
              <a:t>Proxy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chemeClr val="tx1"/>
                </a:solidFill>
              </a:rPr>
              <a:t>Flyweight</a:t>
            </a:r>
          </a:p>
        </p:txBody>
      </p:sp>
      <p:sp>
        <p:nvSpPr>
          <p:cNvPr id="4" name="Content Placeholder 13">
            <a:extLst>
              <a:ext uri="{FF2B5EF4-FFF2-40B4-BE49-F238E27FC236}">
                <a16:creationId xmlns:a16="http://schemas.microsoft.com/office/drawing/2014/main" id="{32434C5D-5451-7D5E-32ED-F79038ADB96F}"/>
              </a:ext>
            </a:extLst>
          </p:cNvPr>
          <p:cNvSpPr txBox="1">
            <a:spLocks/>
          </p:cNvSpPr>
          <p:nvPr/>
        </p:nvSpPr>
        <p:spPr>
          <a:xfrm>
            <a:off x="6506818" y="4842584"/>
            <a:ext cx="5685182" cy="13332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bg1"/>
              </a:buClr>
              <a:buSzPct val="70000"/>
              <a:buFont typeface="Arial" panose="020B0604020202020204" pitchFamily="34" charset="0"/>
              <a:buChar char="•"/>
              <a:defRPr lang="en-US" sz="2400" kern="1200" baseline="0" noProof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bg1"/>
              </a:buClr>
              <a:buSzPct val="70000"/>
              <a:buFont typeface="Arial" panose="020B0604020202020204" pitchFamily="34" charset="0"/>
              <a:buChar char="•"/>
              <a:defRPr lang="en-US" sz="2000" kern="1200" baseline="0" noProof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bg1"/>
              </a:buClr>
              <a:buSzPct val="70000"/>
              <a:buFont typeface="Arial" panose="020B0604020202020204" pitchFamily="34" charset="0"/>
              <a:buChar char="•"/>
              <a:defRPr lang="en-US" sz="1800" kern="1200" baseline="0" noProof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bg1"/>
              </a:buClr>
              <a:buSzPct val="70000"/>
              <a:buFont typeface="Arial" panose="020B0604020202020204" pitchFamily="34" charset="0"/>
              <a:buChar char="•"/>
              <a:defRPr lang="en-US" sz="1800" kern="1200" baseline="0" noProof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bg1"/>
              </a:buClr>
              <a:buSzPct val="70000"/>
              <a:buFont typeface="Arial" panose="020B0604020202020204" pitchFamily="34" charset="0"/>
              <a:buChar char="•"/>
              <a:defRPr lang="en-US" sz="1800" kern="1200" baseline="0" noProof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bg1"/>
              </a:buClr>
              <a:buSzPct val="70000"/>
              <a:buFont typeface="Arial" panose="020B0604020202020204" pitchFamily="34" charset="0"/>
              <a:buChar char="•"/>
              <a:defRPr sz="18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bg1"/>
              </a:buClr>
              <a:buSzPct val="70000"/>
              <a:buFont typeface="Arial" panose="020B0604020202020204" pitchFamily="34" charset="0"/>
              <a:buChar char="•"/>
              <a:defRPr sz="18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bg1"/>
              </a:buClr>
              <a:buSzPct val="70000"/>
              <a:buFont typeface="Arial" panose="020B0604020202020204" pitchFamily="34" charset="0"/>
              <a:buChar char="•"/>
              <a:defRPr sz="18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bg1"/>
              </a:buClr>
              <a:buSzPct val="70000"/>
              <a:buFont typeface="Arial" panose="020B0604020202020204" pitchFamily="34" charset="0"/>
              <a:buChar char="•"/>
              <a:defRPr sz="18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chemeClr val="tx1"/>
                </a:solidFill>
              </a:rPr>
              <a:t>Chain of responsibility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chemeClr val="tx1"/>
                </a:solidFill>
              </a:rPr>
              <a:t>Mediator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chemeClr val="tx1"/>
                </a:solidFill>
              </a:rPr>
              <a:t>Observer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chemeClr val="tx1"/>
                </a:solidFill>
              </a:rPr>
              <a:t>Proxy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chemeClr val="tx1"/>
                </a:solidFill>
              </a:rPr>
              <a:t>Strategy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chemeClr val="tx1"/>
                </a:solidFill>
              </a:rPr>
              <a:t>Template method</a:t>
            </a:r>
          </a:p>
        </p:txBody>
      </p:sp>
    </p:spTree>
    <p:extLst>
      <p:ext uri="{BB962C8B-B14F-4D97-AF65-F5344CB8AC3E}">
        <p14:creationId xmlns:p14="http://schemas.microsoft.com/office/powerpoint/2010/main" val="2638068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0" y="609600"/>
            <a:ext cx="12191999" cy="5936974"/>
          </a:xfrm>
        </p:spPr>
        <p:txBody>
          <a:bodyPr>
            <a:normAutofit/>
          </a:bodyPr>
          <a:lstStyle/>
          <a:p>
            <a:pPr algn="ctr"/>
            <a:r>
              <a:rPr lang="en-US" sz="6000" dirty="0"/>
              <a:t>Let’s talk about design patterns in action</a:t>
            </a:r>
          </a:p>
        </p:txBody>
      </p:sp>
    </p:spTree>
    <p:extLst>
      <p:ext uri="{BB962C8B-B14F-4D97-AF65-F5344CB8AC3E}">
        <p14:creationId xmlns:p14="http://schemas.microsoft.com/office/powerpoint/2010/main" val="3411031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Strategy pattern</a:t>
            </a:r>
          </a:p>
        </p:txBody>
      </p:sp>
      <p:pic>
        <p:nvPicPr>
          <p:cNvPr id="1028" name="Picture 4" descr="1. Intro to Design Patterns: Welcome to Design Patterns - Head First Design  Patterns [Book]">
            <a:extLst>
              <a:ext uri="{FF2B5EF4-FFF2-40B4-BE49-F238E27FC236}">
                <a16:creationId xmlns:a16="http://schemas.microsoft.com/office/drawing/2014/main" id="{148AA42A-D692-8432-8DE1-9E8C40BDD4E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1825624"/>
            <a:ext cx="11323982" cy="4392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3883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Strategy pattern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25EE731-F8C2-1243-5823-63C7FBB035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825625"/>
            <a:ext cx="11085443" cy="439258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interface </a:t>
            </a:r>
            <a:r>
              <a:rPr lang="en-US" dirty="0" err="1">
                <a:solidFill>
                  <a:schemeClr val="tx1"/>
                </a:solidFill>
              </a:rPr>
              <a:t>IStrategy</a:t>
            </a:r>
            <a:r>
              <a:rPr lang="en-US" dirty="0">
                <a:solidFill>
                  <a:schemeClr val="tx1"/>
                </a:solidFill>
              </a:rPr>
              <a:t> is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 method execute(a, b)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class </a:t>
            </a:r>
            <a:r>
              <a:rPr lang="en-US" dirty="0" err="1">
                <a:solidFill>
                  <a:schemeClr val="tx1"/>
                </a:solidFill>
              </a:rPr>
              <a:t>ConcreteStrategyAdd</a:t>
            </a:r>
            <a:r>
              <a:rPr lang="en-US" dirty="0">
                <a:solidFill>
                  <a:schemeClr val="tx1"/>
                </a:solidFill>
              </a:rPr>
              <a:t> implements </a:t>
            </a:r>
            <a:r>
              <a:rPr lang="en-US" dirty="0" err="1">
                <a:solidFill>
                  <a:schemeClr val="tx1"/>
                </a:solidFill>
              </a:rPr>
              <a:t>IStrategy</a:t>
            </a:r>
            <a:r>
              <a:rPr lang="en-US" dirty="0">
                <a:solidFill>
                  <a:schemeClr val="tx1"/>
                </a:solidFill>
              </a:rPr>
              <a:t> is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 method execute(a, b) is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     return </a:t>
            </a:r>
            <a:r>
              <a:rPr lang="en-US" dirty="0" err="1">
                <a:solidFill>
                  <a:schemeClr val="tx1"/>
                </a:solidFill>
              </a:rPr>
              <a:t>a+b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class </a:t>
            </a:r>
            <a:r>
              <a:rPr lang="en-US" dirty="0" err="1">
                <a:solidFill>
                  <a:schemeClr val="tx1"/>
                </a:solidFill>
              </a:rPr>
              <a:t>ConcreteStrategySubtract</a:t>
            </a:r>
            <a:r>
              <a:rPr lang="en-US" dirty="0">
                <a:solidFill>
                  <a:schemeClr val="tx1"/>
                </a:solidFill>
              </a:rPr>
              <a:t> implements </a:t>
            </a:r>
            <a:r>
              <a:rPr lang="en-US" dirty="0" err="1">
                <a:solidFill>
                  <a:schemeClr val="tx1"/>
                </a:solidFill>
              </a:rPr>
              <a:t>IStrategy</a:t>
            </a:r>
            <a:r>
              <a:rPr lang="en-US" dirty="0">
                <a:solidFill>
                  <a:schemeClr val="tx1"/>
                </a:solidFill>
              </a:rPr>
              <a:t> is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 method execute(a, b) is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     return a-b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class context is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 Strategy: </a:t>
            </a:r>
            <a:r>
              <a:rPr lang="en-US" dirty="0" err="1">
                <a:solidFill>
                  <a:schemeClr val="tx1"/>
                </a:solidFill>
              </a:rPr>
              <a:t>IStrategy</a:t>
            </a:r>
            <a:r>
              <a:rPr lang="en-US" dirty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 method </a:t>
            </a:r>
            <a:r>
              <a:rPr lang="en-US" dirty="0" err="1">
                <a:solidFill>
                  <a:schemeClr val="tx1"/>
                </a:solidFill>
              </a:rPr>
              <a:t>executeStrategy</a:t>
            </a:r>
            <a:r>
              <a:rPr lang="en-US" dirty="0">
                <a:solidFill>
                  <a:schemeClr val="tx1"/>
                </a:solidFill>
              </a:rPr>
              <a:t>(int a, int b) is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     return </a:t>
            </a:r>
            <a:r>
              <a:rPr lang="en-US" dirty="0" err="1">
                <a:solidFill>
                  <a:schemeClr val="tx1"/>
                </a:solidFill>
              </a:rPr>
              <a:t>strategy.execute</a:t>
            </a:r>
            <a:r>
              <a:rPr lang="en-US" dirty="0">
                <a:solidFill>
                  <a:schemeClr val="tx1"/>
                </a:solidFill>
              </a:rPr>
              <a:t>(a, b)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472602"/>
      </p:ext>
    </p:extLst>
  </p:cSld>
  <p:clrMapOvr>
    <a:masterClrMapping/>
  </p:clrMapOvr>
</p:sld>
</file>

<file path=ppt/theme/theme1.xml><?xml version="1.0" encoding="utf-8"?>
<a:theme xmlns:a="http://schemas.openxmlformats.org/drawingml/2006/main" name="Vertical Lexicon design templat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/>
        </a:defPPr>
      </a:lstStyle>
      <a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tx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Vertical lexicon design slides.potx" id="{49C7086D-B6BF-42C9-B2E9-7A6F5A963EAA}" vid="{839E83B1-FF0C-49E8-8563-59D864F05AE3}"/>
    </a:ext>
  </a:extLst>
</a:theme>
</file>

<file path=ppt/theme/theme2.xml><?xml version="1.0" encoding="utf-8"?>
<a:theme xmlns:a="http://schemas.openxmlformats.org/drawingml/2006/main" name="Office Them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4BEBB951-DE64-4CB8-9E1C-184A357AD7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5EEE0F9-7BC9-4998-8617-7CC115AD97E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A1BD8E5-A18E-435C-B431-90A6B59F4B6F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40262f94-9f35-4ac3-9a90-690165a166b7"/>
    <ds:schemaRef ds:uri="a4f35948-e619-41b3-aa29-22878b09cfd2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Vertical lexicon design slides</Template>
  <TotalTime>533</TotalTime>
  <Words>731</Words>
  <Application>Microsoft Office PowerPoint</Application>
  <PresentationFormat>Widescreen</PresentationFormat>
  <Paragraphs>152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PT Sans</vt:lpstr>
      <vt:lpstr>Vertical Lexicon design template</vt:lpstr>
      <vt:lpstr>Design Patterns</vt:lpstr>
      <vt:lpstr>Introduction</vt:lpstr>
      <vt:lpstr>Introduction</vt:lpstr>
      <vt:lpstr>What is design pattern?</vt:lpstr>
      <vt:lpstr>What is design pattern?</vt:lpstr>
      <vt:lpstr>The Catalog of Design Patterns</vt:lpstr>
      <vt:lpstr>Let’s talk about design patterns in action</vt:lpstr>
      <vt:lpstr>Strategy pattern</vt:lpstr>
      <vt:lpstr>Strategy pattern</vt:lpstr>
      <vt:lpstr>Strategy pattern</vt:lpstr>
      <vt:lpstr>Decorator pattern (Wrapper class)</vt:lpstr>
      <vt:lpstr>Decorator pattern (Wrapper class)</vt:lpstr>
      <vt:lpstr>Decorator pattern (Wrapper class)</vt:lpstr>
      <vt:lpstr>Facade pattern</vt:lpstr>
      <vt:lpstr>Factory method pattern</vt:lpstr>
      <vt:lpstr>Factory method pattern</vt:lpstr>
      <vt:lpstr>Factory method pattern</vt:lpstr>
      <vt:lpstr>Singelton pattern</vt:lpstr>
      <vt:lpstr>Singelton pattern</vt:lpstr>
      <vt:lpstr>Chain of responsibility pattern</vt:lpstr>
      <vt:lpstr>Observer pattern</vt:lpstr>
      <vt:lpstr>Refrences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Patterns</dc:title>
  <dc:creator>Rashed</dc:creator>
  <cp:lastModifiedBy>Rashed</cp:lastModifiedBy>
  <cp:revision>21</cp:revision>
  <dcterms:created xsi:type="dcterms:W3CDTF">2023-04-14T12:55:47Z</dcterms:created>
  <dcterms:modified xsi:type="dcterms:W3CDTF">2023-04-16T17:51:06Z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74067900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